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Gill Sans MT" panose="020B0502020104020203" pitchFamily="34" charset="0"/>
      <p:regular r:id="rId29"/>
      <p:bold r:id="rId30"/>
      <p:italic r:id="rId31"/>
      <p:boldItalic r:id="rId32"/>
    </p:embeddedFont>
    <p:embeddedFont>
      <p:font typeface="Cambria Math" panose="02040503050406030204" pitchFamily="18" charset="0"/>
      <p:regular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214A801-4AF4-4E4B-AA36-B20F28C4ABE5}">
  <a:tblStyle styleId="{7214A801-4AF4-4E4B-AA36-B20F28C4ABE5}" styleName="Table_0">
    <a:wholeTbl>
      <a:tcTxStyle b="off" i="off">
        <a:font>
          <a:latin typeface="Gill Sans MT"/>
          <a:ea typeface="Gill Sans MT"/>
          <a:cs typeface="Gill Sans MT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  <a:fill>
          <a:solidFill>
            <a:srgbClr val="E8ECF4"/>
          </a:solidFill>
        </a:fill>
      </a:tcStyle>
    </a:wholeTbl>
    <a:band1H>
      <a:tcStyle>
        <a:tcBdr/>
        <a:fill>
          <a:solidFill>
            <a:srgbClr val="CFD7E7"/>
          </a:solidFill>
        </a:fill>
      </a:tcStyle>
    </a:band1H>
    <a:band1V>
      <a:tcStyle>
        <a:tcBdr/>
        <a:fill>
          <a:solidFill>
            <a:srgbClr val="CFD7E7"/>
          </a:solidFill>
        </a:fill>
      </a:tcStyle>
    </a:band1V>
    <a:lastCol>
      <a:tcTxStyle b="on" i="off">
        <a:font>
          <a:latin typeface="Gill Sans MT"/>
          <a:ea typeface="Gill Sans MT"/>
          <a:cs typeface="Gill Sans MT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Gill Sans MT"/>
          <a:ea typeface="Gill Sans MT"/>
          <a:cs typeface="Gill Sans MT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Gill Sans MT"/>
          <a:ea typeface="Gill Sans MT"/>
          <a:cs typeface="Gill Sans MT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Gill Sans MT"/>
          <a:ea typeface="Gill Sans MT"/>
          <a:cs typeface="Gill Sans MT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29" d="100"/>
          <a:sy n="129" d="100"/>
        </p:scale>
        <p:origin x="1827" y="11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Shape 87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75" name="Shape 1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Shape 176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84" name="Shape 1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Shape 185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92" name="Shape 1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Shape 193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99" name="Shape 1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Shape 200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09" name="Shape 2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" name="Shape 210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18" name="Shape 2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Shape 21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28" name="Shape 2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" name="Shape 22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39" name="Shape 2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Shape 240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17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47" name="Shape 2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Shape 24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18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55" name="Shape 2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" name="Shape 256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Shape 9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63" name="Shape 2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" name="Shape 264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72" name="Shape 2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" name="Shape 273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21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80" name="Shape 2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" name="Shape 281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22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0" name="Shape 1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Shape 111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Shape 11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6" name="Shape 12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Shape 127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6" name="Shape 13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Shape 137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5" name="Shape 1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Shape 146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58" name="Shape 1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Shape 15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66" name="Shape 1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Shape 167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Gill Sans MT"/>
              <a:buNone/>
              <a:defRPr sz="44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742950" marR="0" lvl="1" indent="-10795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itle and Vertical 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Gill Sans MT"/>
              <a:buNone/>
              <a:defRPr sz="44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 rot="5400000">
            <a:off x="2309018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742950" marR="0" lvl="1" indent="-10795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rPr>
              <a:t>‹#›</a:t>
            </a:fld>
            <a:endParaRPr lang="en-US" sz="1200">
              <a:solidFill>
                <a:srgbClr val="888888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Vertical Title and 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>
            <a:spLocks noGrp="1"/>
          </p:cNvSpPr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Gill Sans MT"/>
              <a:buNone/>
              <a:defRPr sz="44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body" idx="1"/>
          </p:nvPr>
        </p:nvSpPr>
        <p:spPr>
          <a:xfrm rot="5400000">
            <a:off x="541337" y="190500"/>
            <a:ext cx="5851525" cy="6019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742950" marR="0" lvl="1" indent="-10795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81" name="Shape 8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82" name="Shape 8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83" name="Shape 8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rPr>
              <a:t>‹#›</a:t>
            </a:fld>
            <a:endParaRPr lang="en-US" sz="1200">
              <a:solidFill>
                <a:srgbClr val="888888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Gill Sans MT"/>
              <a:buNone/>
              <a:defRPr sz="44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799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spcBef>
                <a:spcPts val="640"/>
              </a:spcBef>
              <a:buClr>
                <a:srgbClr val="888888"/>
              </a:buClr>
              <a:buFont typeface="Arial"/>
              <a:buNone/>
              <a:defRPr sz="32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ctr" rtl="0">
              <a:spcBef>
                <a:spcPts val="560"/>
              </a:spcBef>
              <a:buClr>
                <a:srgbClr val="888888"/>
              </a:buClr>
              <a:buFont typeface="Arial"/>
              <a:buNone/>
              <a:defRPr sz="28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ctr" rtl="0">
              <a:spcBef>
                <a:spcPts val="480"/>
              </a:spcBef>
              <a:buClr>
                <a:srgbClr val="888888"/>
              </a:buClr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rPr>
              <a:t>‹#›</a:t>
            </a:fld>
            <a:endParaRPr lang="en-US" sz="1200">
              <a:solidFill>
                <a:srgbClr val="888888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>
            <a:spLocks noGrp="1"/>
          </p:cNvSpPr>
          <p:nvPr>
            <p:ph type="title"/>
          </p:nvPr>
        </p:nvSpPr>
        <p:spPr>
          <a:xfrm>
            <a:off x="722312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Gill Sans MT"/>
              <a:buNone/>
              <a:defRPr sz="4000" b="1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body" idx="1"/>
          </p:nvPr>
        </p:nvSpPr>
        <p:spPr>
          <a:xfrm>
            <a:off x="722312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360"/>
              </a:spcBef>
              <a:buClr>
                <a:srgbClr val="888888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320"/>
              </a:spcBef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rPr>
              <a:t>‹#›</a:t>
            </a:fld>
            <a:endParaRPr lang="en-US" sz="1200">
              <a:solidFill>
                <a:srgbClr val="888888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Gill Sans MT"/>
              <a:buNone/>
              <a:defRPr sz="44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599" cy="45259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6510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742950" marR="0" lvl="1" indent="-13335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1143000" marR="0" lvl="2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600200" marR="0" lvl="3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2057400" marR="0" lvl="4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514600" marR="0" lvl="5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971800" marR="0" lvl="6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429000" marR="0" lvl="7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886200" marR="0" lvl="8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599" cy="45259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6510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742950" marR="0" lvl="1" indent="-13335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1143000" marR="0" lvl="2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600200" marR="0" lvl="3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2057400" marR="0" lvl="4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514600" marR="0" lvl="5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971800" marR="0" lvl="6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429000" marR="0" lvl="7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886200" marR="0" lvl="8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rPr>
              <a:t>‹#›</a:t>
            </a:fld>
            <a:endParaRPr lang="en-US" sz="1200">
              <a:solidFill>
                <a:srgbClr val="888888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Gill Sans MT"/>
              <a:buNone/>
              <a:defRPr sz="44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457200" y="1535112"/>
            <a:ext cx="4040187" cy="6397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480"/>
              </a:spcBef>
              <a:buClr>
                <a:schemeClr val="dk1"/>
              </a:buClr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360"/>
              </a:spcBef>
              <a:buClr>
                <a:schemeClr val="dk1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7" cy="39512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905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742950" marR="0" lvl="1" indent="-15875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1143000" marR="0" lvl="2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600200" marR="0" lvl="3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2057400" marR="0" lvl="4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514600" marR="0" lvl="5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971800" marR="0" lvl="6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429000" marR="0" lvl="7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886200" marR="0" lvl="8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body" idx="3"/>
          </p:nvPr>
        </p:nvSpPr>
        <p:spPr>
          <a:xfrm>
            <a:off x="4645025" y="1535112"/>
            <a:ext cx="4041774" cy="6397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480"/>
              </a:spcBef>
              <a:buClr>
                <a:schemeClr val="dk1"/>
              </a:buClr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360"/>
              </a:spcBef>
              <a:buClr>
                <a:schemeClr val="dk1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4" cy="39512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905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742950" marR="0" lvl="1" indent="-15875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1143000" marR="0" lvl="2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600200" marR="0" lvl="3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2057400" marR="0" lvl="4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514600" marR="0" lvl="5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971800" marR="0" lvl="6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429000" marR="0" lvl="7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886200" marR="0" lvl="8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rPr>
              <a:t>‹#›</a:t>
            </a:fld>
            <a:endParaRPr lang="en-US" sz="1200">
              <a:solidFill>
                <a:srgbClr val="888888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Gill Sans MT"/>
              <a:buNone/>
              <a:defRPr sz="44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rPr>
              <a:t>‹#›</a:t>
            </a:fld>
            <a:endParaRPr lang="en-US" sz="1200">
              <a:solidFill>
                <a:srgbClr val="888888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rPr>
              <a:t>‹#›</a:t>
            </a:fld>
            <a:endParaRPr lang="en-US" sz="1200">
              <a:solidFill>
                <a:srgbClr val="888888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Gill Sans MT"/>
              <a:buNone/>
              <a:defRPr sz="2000" b="1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742950" marR="0" lvl="1" indent="-10795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280"/>
              </a:spcBef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24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2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rPr>
              <a:t>‹#›</a:t>
            </a:fld>
            <a:endParaRPr lang="en-US" sz="1200">
              <a:solidFill>
                <a:srgbClr val="888888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399" cy="5667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Gill Sans MT"/>
              <a:buNone/>
              <a:defRPr sz="2000" b="1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67" name="Shape 67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640"/>
              </a:spcBef>
              <a:buClr>
                <a:schemeClr val="dk1"/>
              </a:buClr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560"/>
              </a:spcBef>
              <a:buClr>
                <a:schemeClr val="dk1"/>
              </a:buClr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480"/>
              </a:spcBef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1792288" y="5367337"/>
            <a:ext cx="5486399" cy="80486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280"/>
              </a:spcBef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24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2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rPr>
              <a:t>‹#›</a:t>
            </a:fld>
            <a:endParaRPr lang="en-US" sz="1200">
              <a:solidFill>
                <a:srgbClr val="888888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Gill Sans MT"/>
              <a:buNone/>
              <a:defRPr sz="44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742950" marR="0" lvl="1" indent="-10795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 txBox="1">
            <a:spLocks noGrp="1"/>
          </p:cNvSpPr>
          <p:nvPr>
            <p:ph type="title"/>
          </p:nvPr>
        </p:nvSpPr>
        <p:spPr>
          <a:xfrm>
            <a:off x="1371600" y="76200"/>
            <a:ext cx="6324600" cy="1642304"/>
          </a:xfrm>
          <a:prstGeom prst="rect">
            <a:avLst/>
          </a:prstGeom>
          <a:solidFill>
            <a:srgbClr val="262626">
              <a:alpha val="61960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rgbClr val="FFFF66"/>
              </a:buClr>
              <a:buSzPct val="25000"/>
              <a:buFont typeface="Gill Sans MT"/>
              <a:buNone/>
            </a:pPr>
            <a:r>
              <a:rPr lang="en-US" sz="4400" b="0" i="0" u="none" strike="noStrike" cap="none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Two sample tests</a:t>
            </a:r>
            <a:br>
              <a:rPr lang="en-US" sz="4400" b="0" i="0" u="none" strike="noStrike" cap="none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</a:br>
            <a:endParaRPr lang="en-US" sz="4400" b="0" i="0" u="none" strike="noStrike" cap="none">
              <a:solidFill>
                <a:srgbClr val="FFFF66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  <p:sp>
        <p:nvSpPr>
          <p:cNvPr id="90" name="Shape 90"/>
          <p:cNvSpPr txBox="1"/>
          <p:nvPr/>
        </p:nvSpPr>
        <p:spPr>
          <a:xfrm>
            <a:off x="2819400" y="6049962"/>
            <a:ext cx="3429000" cy="808037"/>
          </a:xfrm>
          <a:prstGeom prst="rect">
            <a:avLst/>
          </a:prstGeom>
          <a:solidFill>
            <a:srgbClr val="262626">
              <a:alpha val="61960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66"/>
              </a:buClr>
              <a:buSzPct val="25000"/>
              <a:buFont typeface="Gill Sans MT"/>
              <a:buNone/>
            </a:pPr>
            <a:r>
              <a:rPr lang="en-US" sz="2750" b="0" i="0" u="none" strike="noStrike" cap="none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Geog4300/6300</a:t>
            </a:r>
          </a:p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buClr>
                <a:srgbClr val="FFFF66"/>
              </a:buClr>
              <a:buSzPct val="25000"/>
              <a:buFont typeface="Gill Sans MT"/>
              <a:buNone/>
            </a:pPr>
            <a:r>
              <a:rPr lang="en-US" sz="2750" b="0" i="0" u="none" strike="noStrike" cap="none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Jerry Shannon</a:t>
            </a:r>
          </a:p>
        </p:txBody>
      </p:sp>
      <p:sp>
        <p:nvSpPr>
          <p:cNvPr id="91" name="Shape 91" descr="http://upload.wikimedia.org/wikipedia/commons/c/c4/2-Dice-Icon.svg"/>
          <p:cNvSpPr/>
          <p:nvPr/>
        </p:nvSpPr>
        <p:spPr>
          <a:xfrm>
            <a:off x="155575" y="-144463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  <p:sp>
        <p:nvSpPr>
          <p:cNvPr id="92" name="Shape 92" descr="http://upload.wikimedia.org/wikipedia/commons/c/c4/2-Dice-Icon.svg"/>
          <p:cNvSpPr/>
          <p:nvPr/>
        </p:nvSpPr>
        <p:spPr>
          <a:xfrm>
            <a:off x="307975" y="7937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  <p:sp>
        <p:nvSpPr>
          <p:cNvPr id="93" name="Shape 93" descr="http://upload.wikimedia.org/wikipedia/commons/c/c4/2-Dice-Icon.svg"/>
          <p:cNvSpPr/>
          <p:nvPr/>
        </p:nvSpPr>
        <p:spPr>
          <a:xfrm>
            <a:off x="460375" y="160336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  <p:pic>
        <p:nvPicPr>
          <p:cNvPr id="94" name="Shape 94" descr="http://www.witsendfarmdonks.com/images/KomotionRadarPairWinnersa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05000" y="1905000"/>
            <a:ext cx="5257799" cy="3876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 txBox="1"/>
          <p:nvPr/>
        </p:nvSpPr>
        <p:spPr>
          <a:xfrm>
            <a:off x="228600" y="228600"/>
            <a:ext cx="7696199" cy="64633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6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If your variances are </a:t>
            </a:r>
            <a:r>
              <a:rPr lang="en-US" sz="3600" b="1" i="1">
                <a:solidFill>
                  <a:srgbClr val="FF0000"/>
                </a:solidFill>
                <a:latin typeface="Gill Sans MT"/>
                <a:ea typeface="Gill Sans MT"/>
                <a:cs typeface="Gill Sans MT"/>
                <a:sym typeface="Gill Sans MT"/>
              </a:rPr>
              <a:t>equal</a:t>
            </a:r>
            <a:r>
              <a:rPr lang="en-US" sz="36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:</a:t>
            </a:r>
          </a:p>
        </p:txBody>
      </p:sp>
      <p:sp>
        <p:nvSpPr>
          <p:cNvPr id="179" name="Shape 179"/>
          <p:cNvSpPr txBox="1"/>
          <p:nvPr/>
        </p:nvSpPr>
        <p:spPr>
          <a:xfrm>
            <a:off x="578706" y="2667000"/>
            <a:ext cx="8265018" cy="1911036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>
                <a:latin typeface="Gill Sans MT"/>
                <a:ea typeface="Gill Sans MT"/>
                <a:cs typeface="Gill Sans MT"/>
                <a:sym typeface="Gill Sans MT"/>
              </a:rPr>
              <a:t> </a:t>
            </a:r>
          </a:p>
        </p:txBody>
      </p:sp>
      <p:sp>
        <p:nvSpPr>
          <p:cNvPr id="180" name="Shape 180"/>
          <p:cNvSpPr txBox="1"/>
          <p:nvPr/>
        </p:nvSpPr>
        <p:spPr>
          <a:xfrm>
            <a:off x="533400" y="1066800"/>
            <a:ext cx="8273931" cy="95410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You can increase your degrees of freedom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		by creating a </a:t>
            </a:r>
            <a:r>
              <a:rPr lang="en-US" sz="2800" b="1" i="1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pooled variance estimate</a:t>
            </a:r>
            <a:r>
              <a:rPr lang="en-US" sz="28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.</a:t>
            </a:r>
          </a:p>
        </p:txBody>
      </p:sp>
      <p:sp>
        <p:nvSpPr>
          <p:cNvPr id="181" name="Shape 181"/>
          <p:cNvSpPr txBox="1"/>
          <p:nvPr/>
        </p:nvSpPr>
        <p:spPr>
          <a:xfrm>
            <a:off x="381000" y="5304430"/>
            <a:ext cx="8426331" cy="95410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The PVE provides a single estimate of variance for both samples based on their respective standard deviations.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 txBox="1"/>
          <p:nvPr/>
        </p:nvSpPr>
        <p:spPr>
          <a:xfrm>
            <a:off x="228600" y="228600"/>
            <a:ext cx="7696199" cy="64633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6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If your variances are </a:t>
            </a:r>
            <a:r>
              <a:rPr lang="en-US" sz="3600" b="1" i="1">
                <a:solidFill>
                  <a:srgbClr val="FF0000"/>
                </a:solidFill>
                <a:latin typeface="Gill Sans MT"/>
                <a:ea typeface="Gill Sans MT"/>
                <a:cs typeface="Gill Sans MT"/>
                <a:sym typeface="Gill Sans MT"/>
              </a:rPr>
              <a:t>equal</a:t>
            </a:r>
            <a:r>
              <a:rPr lang="en-US" sz="36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:</a:t>
            </a:r>
          </a:p>
        </p:txBody>
      </p:sp>
      <p:sp>
        <p:nvSpPr>
          <p:cNvPr id="188" name="Shape 188"/>
          <p:cNvSpPr txBox="1"/>
          <p:nvPr/>
        </p:nvSpPr>
        <p:spPr>
          <a:xfrm>
            <a:off x="533400" y="1066800"/>
            <a:ext cx="7938134" cy="52321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The PVE is then used to calculate the standard error </a:t>
            </a:r>
          </a:p>
        </p:txBody>
      </p:sp>
      <p:sp>
        <p:nvSpPr>
          <p:cNvPr id="189" name="Shape 189"/>
          <p:cNvSpPr txBox="1"/>
          <p:nvPr/>
        </p:nvSpPr>
        <p:spPr>
          <a:xfrm>
            <a:off x="1295400" y="1905000"/>
            <a:ext cx="5970481" cy="2092817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>
                <a:latin typeface="Gill Sans MT"/>
                <a:ea typeface="Gill Sans MT"/>
                <a:cs typeface="Gill Sans MT"/>
                <a:sym typeface="Gill Sans MT"/>
              </a:rPr>
              <a:t> 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/>
          <p:nvPr/>
        </p:nvSpPr>
        <p:spPr>
          <a:xfrm>
            <a:off x="228600" y="228600"/>
            <a:ext cx="7696199" cy="64633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6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What’s your </a:t>
            </a:r>
            <a:r>
              <a:rPr lang="en-US" sz="3600" b="1" i="1">
                <a:solidFill>
                  <a:srgbClr val="FF0000"/>
                </a:solidFill>
                <a:latin typeface="Gill Sans MT"/>
                <a:ea typeface="Gill Sans MT"/>
                <a:cs typeface="Gill Sans MT"/>
                <a:sym typeface="Gill Sans MT"/>
              </a:rPr>
              <a:t>degrees of freedom</a:t>
            </a:r>
            <a:r>
              <a:rPr lang="en-US" sz="36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?</a:t>
            </a:r>
          </a:p>
        </p:txBody>
      </p:sp>
      <p:sp>
        <p:nvSpPr>
          <p:cNvPr id="196" name="Shape 196"/>
          <p:cNvSpPr txBox="1"/>
          <p:nvPr/>
        </p:nvSpPr>
        <p:spPr>
          <a:xfrm>
            <a:off x="228600" y="1066800"/>
            <a:ext cx="8610599" cy="353943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2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For </a:t>
            </a:r>
            <a:r>
              <a:rPr lang="en-US" sz="3200" b="1" i="1">
                <a:solidFill>
                  <a:srgbClr val="FF0000"/>
                </a:solidFill>
                <a:latin typeface="Gill Sans MT"/>
                <a:ea typeface="Gill Sans MT"/>
                <a:cs typeface="Gill Sans MT"/>
                <a:sym typeface="Gill Sans MT"/>
              </a:rPr>
              <a:t>unequal</a:t>
            </a:r>
            <a:r>
              <a:rPr lang="en-US" sz="3200" b="1" i="1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32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variances, it’s a complicated formula.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2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Usually you just let the computer figure it out.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2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Or you can approximate—choose the smaller of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2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	n</a:t>
            </a:r>
            <a:r>
              <a:rPr lang="en-US" sz="3200" baseline="-250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1</a:t>
            </a:r>
            <a:r>
              <a:rPr lang="en-US" sz="32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-1 or n</a:t>
            </a:r>
            <a:r>
              <a:rPr lang="en-US" sz="3200" baseline="-250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2</a:t>
            </a:r>
            <a:r>
              <a:rPr lang="en-US" sz="32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-1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endParaRPr sz="3200">
              <a:solidFill>
                <a:srgbClr val="FFFF66"/>
              </a:solidFill>
              <a:latin typeface="Gill Sans MT"/>
              <a:ea typeface="Gill Sans MT"/>
              <a:cs typeface="Gill Sans MT"/>
              <a:sym typeface="Gill Sans MT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2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For </a:t>
            </a:r>
            <a:r>
              <a:rPr lang="en-US" sz="3200" b="1" i="1">
                <a:solidFill>
                  <a:srgbClr val="FF0000"/>
                </a:solidFill>
                <a:latin typeface="Gill Sans MT"/>
                <a:ea typeface="Gill Sans MT"/>
                <a:cs typeface="Gill Sans MT"/>
                <a:sym typeface="Gill Sans MT"/>
              </a:rPr>
              <a:t>equal </a:t>
            </a:r>
            <a:r>
              <a:rPr lang="en-US" sz="32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variances, it’s simple: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2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 	n</a:t>
            </a:r>
            <a:r>
              <a:rPr lang="en-US" sz="3200" baseline="-250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1</a:t>
            </a:r>
            <a:r>
              <a:rPr lang="en-US" sz="32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+n</a:t>
            </a:r>
            <a:r>
              <a:rPr lang="en-US" sz="3200" baseline="-250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2</a:t>
            </a:r>
            <a:r>
              <a:rPr lang="en-US" sz="32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-2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 txBox="1"/>
          <p:nvPr/>
        </p:nvSpPr>
        <p:spPr>
          <a:xfrm>
            <a:off x="228600" y="228600"/>
            <a:ext cx="7696199" cy="120032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600">
                <a:solidFill>
                  <a:srgbClr val="FFFF00"/>
                </a:solidFill>
                <a:latin typeface="Gill Sans MT"/>
                <a:ea typeface="Gill Sans MT"/>
                <a:cs typeface="Gill Sans MT"/>
                <a:sym typeface="Gill Sans MT"/>
              </a:rPr>
              <a:t>So what’s the answer?</a:t>
            </a:r>
          </a:p>
        </p:txBody>
      </p:sp>
      <p:sp>
        <p:nvSpPr>
          <p:cNvPr id="203" name="Shape 203"/>
          <p:cNvSpPr txBox="1"/>
          <p:nvPr/>
        </p:nvSpPr>
        <p:spPr>
          <a:xfrm>
            <a:off x="683525" y="1447154"/>
            <a:ext cx="7772400" cy="95410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 dirty="0">
                <a:solidFill>
                  <a:srgbClr val="FFFF00"/>
                </a:solidFill>
                <a:latin typeface="Gill Sans MT"/>
                <a:ea typeface="Gill Sans MT"/>
                <a:cs typeface="Gill Sans MT"/>
                <a:sym typeface="Gill Sans MT"/>
              </a:rPr>
              <a:t>Let’s assume </a:t>
            </a:r>
            <a:r>
              <a:rPr lang="en-US" sz="2800" b="1" i="1" dirty="0">
                <a:solidFill>
                  <a:srgbClr val="FFFF00"/>
                </a:solidFill>
                <a:latin typeface="Gill Sans MT"/>
                <a:ea typeface="Gill Sans MT"/>
                <a:cs typeface="Gill Sans MT"/>
                <a:sym typeface="Gill Sans MT"/>
              </a:rPr>
              <a:t>unequal variances</a:t>
            </a:r>
            <a:r>
              <a:rPr lang="en-US" sz="2800" dirty="0">
                <a:solidFill>
                  <a:srgbClr val="FFFF00"/>
                </a:solidFill>
                <a:latin typeface="Gill Sans MT"/>
                <a:ea typeface="Gill Sans MT"/>
                <a:cs typeface="Gill Sans MT"/>
                <a:sym typeface="Gill Sans MT"/>
              </a:rPr>
              <a:t>. 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 dirty="0">
                <a:solidFill>
                  <a:srgbClr val="FFFF00"/>
                </a:solidFill>
                <a:latin typeface="Gill Sans MT"/>
                <a:ea typeface="Gill Sans MT"/>
                <a:cs typeface="Gill Sans MT"/>
                <a:sym typeface="Gill Sans MT"/>
              </a:rPr>
              <a:t>Remember that </a:t>
            </a:r>
            <a:r>
              <a:rPr lang="en-US" sz="2800" dirty="0" smtClean="0">
                <a:solidFill>
                  <a:srgbClr val="FFFF00"/>
                </a:solidFill>
                <a:latin typeface="Gill Sans MT"/>
                <a:ea typeface="Gill Sans MT"/>
                <a:cs typeface="Gill Sans MT"/>
                <a:sym typeface="Gill Sans MT"/>
              </a:rPr>
              <a:t>n=40 </a:t>
            </a:r>
            <a:r>
              <a:rPr lang="en-US" sz="2800" dirty="0">
                <a:solidFill>
                  <a:srgbClr val="FFFF00"/>
                </a:solidFill>
                <a:latin typeface="Gill Sans MT"/>
                <a:ea typeface="Gill Sans MT"/>
                <a:cs typeface="Gill Sans MT"/>
                <a:sym typeface="Gill Sans MT"/>
              </a:rPr>
              <a:t>for both groups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Shape 203"/>
              <p:cNvSpPr txBox="1"/>
              <p:nvPr/>
            </p:nvSpPr>
            <p:spPr>
              <a:xfrm>
                <a:off x="683525" y="2532546"/>
                <a:ext cx="7772400" cy="9541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SzPct val="25000"/>
                  <a:buNone/>
                </a:pPr>
                <a:r>
                  <a:rPr lang="en-US" sz="2800" dirty="0" smtClean="0">
                    <a:solidFill>
                      <a:srgbClr val="FFFF00"/>
                    </a:solidFill>
                    <a:latin typeface="Gill Sans MT"/>
                    <a:ea typeface="Gill Sans MT"/>
                    <a:cs typeface="Gill Sans MT"/>
                    <a:sym typeface="Gill Sans MT"/>
                  </a:rPr>
                  <a:t>What’s your null hypothesis?</a:t>
                </a:r>
              </a:p>
              <a:p>
                <a:pPr marL="0" marR="0" lvl="0" indent="0" algn="l" rtl="0">
                  <a:spcBef>
                    <a:spcPts val="0"/>
                  </a:spcBef>
                  <a:buSzPct val="250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sym typeface="Gill Sans MT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sym typeface="Gill Sans MT"/>
                            </a:rPr>
                            <m:t>𝐻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sym typeface="Gill Sans MT"/>
                            </a:rPr>
                            <m:t>0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sym typeface="Gill Sans MT"/>
                        </a:rPr>
                        <m:t>: 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sym typeface="Gill Sans MT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Gill Sans MT"/>
                            </a:rPr>
                            <m:t>𝜇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sym typeface="Gill Sans MT"/>
                            </a:rPr>
                            <m:t>𝐶𝐿𝑇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sym typeface="Gill Sans MT"/>
                        </a:rPr>
                        <m:t>= 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sym typeface="Gill Sans MT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Gill Sans MT"/>
                            </a:rPr>
                            <m:t>𝜇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sym typeface="Gill Sans MT"/>
                            </a:rPr>
                            <m:t>𝐴𝑇𝐿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FFFF00"/>
                  </a:solidFill>
                  <a:latin typeface="Gill Sans MT"/>
                  <a:ea typeface="Gill Sans MT"/>
                  <a:cs typeface="Gill Sans MT"/>
                  <a:sym typeface="Gill Sans MT"/>
                </a:endParaRPr>
              </a:p>
            </p:txBody>
          </p:sp>
        </mc:Choice>
        <mc:Fallback xmlns="">
          <p:sp>
            <p:nvSpPr>
              <p:cNvPr id="7" name="Shape 20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25" y="2532546"/>
                <a:ext cx="7772400" cy="954106"/>
              </a:xfrm>
              <a:prstGeom prst="rect">
                <a:avLst/>
              </a:prstGeom>
              <a:blipFill>
                <a:blip r:embed="rId3"/>
                <a:stretch>
                  <a:fillRect l="-1569" t="-636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Shape 203"/>
              <p:cNvSpPr txBox="1"/>
              <p:nvPr/>
            </p:nvSpPr>
            <p:spPr>
              <a:xfrm>
                <a:off x="683525" y="3680879"/>
                <a:ext cx="7772400" cy="9541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SzPct val="25000"/>
                  <a:buNone/>
                </a:pPr>
                <a:r>
                  <a:rPr lang="en-US" sz="2800" dirty="0" smtClean="0">
                    <a:solidFill>
                      <a:srgbClr val="FFFF00"/>
                    </a:solidFill>
                    <a:latin typeface="Gill Sans MT"/>
                    <a:ea typeface="Gill Sans MT"/>
                    <a:cs typeface="Gill Sans MT"/>
                    <a:sym typeface="Gill Sans MT"/>
                  </a:rPr>
                  <a:t>What’s your alternate hypothesis?</a:t>
                </a:r>
              </a:p>
              <a:p>
                <a:pPr marL="0" marR="0" lvl="0" indent="0" algn="l" rtl="0">
                  <a:spcBef>
                    <a:spcPts val="0"/>
                  </a:spcBef>
                  <a:buSzPct val="250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sym typeface="Gill Sans MT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sym typeface="Gill Sans MT"/>
                            </a:rPr>
                            <m:t>𝐻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sym typeface="Gill Sans MT"/>
                            </a:rPr>
                            <m:t>0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sym typeface="Gill Sans MT"/>
                        </a:rPr>
                        <m:t>: 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sym typeface="Gill Sans MT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Gill Sans MT"/>
                            </a:rPr>
                            <m:t>𝜇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sym typeface="Gill Sans MT"/>
                            </a:rPr>
                            <m:t>𝐶𝐿𝑇</m:t>
                          </m:r>
                        </m:sub>
                      </m:sSub>
                      <m:r>
                        <a:rPr lang="en-US" sz="2800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Gill Sans MT"/>
                        </a:rPr>
                        <m:t>≠</m:t>
                      </m:r>
                      <m:r>
                        <a:rPr lang="en-US" sz="28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sym typeface="Gill Sans MT"/>
                        </a:rPr>
                        <m:t> 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sym typeface="Gill Sans MT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Gill Sans MT"/>
                            </a:rPr>
                            <m:t>𝜇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sym typeface="Gill Sans MT"/>
                            </a:rPr>
                            <m:t>𝐴𝑇𝐿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FFFF00"/>
                  </a:solidFill>
                  <a:latin typeface="Gill Sans MT"/>
                  <a:ea typeface="Gill Sans MT"/>
                  <a:cs typeface="Gill Sans MT"/>
                  <a:sym typeface="Gill Sans MT"/>
                </a:endParaRPr>
              </a:p>
            </p:txBody>
          </p:sp>
        </mc:Choice>
        <mc:Fallback xmlns="">
          <p:sp>
            <p:nvSpPr>
              <p:cNvPr id="9" name="Shape 20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25" y="3680879"/>
                <a:ext cx="7772400" cy="954106"/>
              </a:xfrm>
              <a:prstGeom prst="rect">
                <a:avLst/>
              </a:prstGeom>
              <a:blipFill>
                <a:blip r:embed="rId4"/>
                <a:stretch>
                  <a:fillRect l="-1569" t="-705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3871609" y="5594346"/>
                <a:ext cx="5083892" cy="11079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360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600" b="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e>
                      <m:sub>
                        <m:r>
                          <a:rPr lang="en-US" sz="36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𝐶𝐿𝑇</m:t>
                        </m:r>
                      </m:sub>
                    </m:sSub>
                  </m:oMath>
                </a14:m>
                <a:r>
                  <a:rPr lang="en-US" sz="3600" dirty="0" smtClean="0">
                    <a:solidFill>
                      <a:srgbClr val="FFFF00"/>
                    </a:solidFill>
                  </a:rPr>
                  <a:t> = 33.5;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36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6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e>
                      <m:sub>
                        <m:r>
                          <a:rPr lang="en-US" sz="36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𝐴𝑇𝐿</m:t>
                        </m:r>
                      </m:sub>
                    </m:sSub>
                  </m:oMath>
                </a14:m>
                <a:r>
                  <a:rPr lang="en-US" sz="3600" dirty="0">
                    <a:solidFill>
                      <a:srgbClr val="FFFF00"/>
                    </a:solidFill>
                  </a:rPr>
                  <a:t> = </a:t>
                </a:r>
                <a:r>
                  <a:rPr lang="en-US" sz="3600" dirty="0" smtClean="0">
                    <a:solidFill>
                      <a:srgbClr val="FFFF00"/>
                    </a:solidFill>
                  </a:rPr>
                  <a:t>24.9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36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𝐶𝐿𝑇</m:t>
                        </m:r>
                      </m:sub>
                    </m:sSub>
                    <m:r>
                      <a:rPr lang="en-US" sz="3600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sz="3600" dirty="0">
                        <a:solidFill>
                          <a:srgbClr val="FFFF00"/>
                        </a:solidFill>
                      </a:rPr>
                      <m:t>5</m:t>
                    </m:r>
                    <m:r>
                      <m:rPr>
                        <m:nor/>
                      </m:rPr>
                      <a:rPr lang="en-US" sz="3600" b="0" i="0" dirty="0" smtClean="0">
                        <a:solidFill>
                          <a:srgbClr val="FFFF00"/>
                        </a:solidFill>
                      </a:rPr>
                      <m:t>.7</m:t>
                    </m:r>
                    <m:r>
                      <a:rPr lang="en-US" sz="3600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;    </m:t>
                    </m:r>
                    <m:sSub>
                      <m:sSubPr>
                        <m:ctrlPr>
                          <a:rPr lang="en-US" sz="36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36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𝐴𝑇𝐿</m:t>
                        </m:r>
                      </m:sub>
                    </m:sSub>
                    <m:r>
                      <a:rPr lang="en-US" sz="360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3600" dirty="0" smtClean="0">
                    <a:solidFill>
                      <a:srgbClr val="FFFF00"/>
                    </a:solidFill>
                  </a:rPr>
                  <a:t> 9.9</a:t>
                </a:r>
                <a:endParaRPr lang="en-US" sz="3600" dirty="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1609" y="5594346"/>
                <a:ext cx="5083892" cy="1107996"/>
              </a:xfrm>
              <a:prstGeom prst="rect">
                <a:avLst/>
              </a:prstGeom>
              <a:blipFill>
                <a:blip r:embed="rId5"/>
                <a:stretch>
                  <a:fillRect l="-120" t="-12707" r="-1199" b="-243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 txBox="1"/>
          <p:nvPr/>
        </p:nvSpPr>
        <p:spPr>
          <a:xfrm>
            <a:off x="228600" y="228600"/>
            <a:ext cx="7696199" cy="120032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600" dirty="0">
                <a:solidFill>
                  <a:srgbClr val="FFFF00"/>
                </a:solidFill>
                <a:latin typeface="Gill Sans MT"/>
                <a:ea typeface="Gill Sans MT"/>
                <a:cs typeface="Gill Sans MT"/>
                <a:sym typeface="Gill Sans MT"/>
              </a:rPr>
              <a:t>So what’s the answer?</a:t>
            </a:r>
          </a:p>
        </p:txBody>
      </p:sp>
      <p:sp>
        <p:nvSpPr>
          <p:cNvPr id="213" name="Shape 213"/>
          <p:cNvSpPr txBox="1"/>
          <p:nvPr/>
        </p:nvSpPr>
        <p:spPr>
          <a:xfrm>
            <a:off x="683525" y="1447154"/>
            <a:ext cx="7772400" cy="95410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 dirty="0">
                <a:solidFill>
                  <a:srgbClr val="FFFF00"/>
                </a:solidFill>
                <a:latin typeface="Gill Sans MT"/>
                <a:ea typeface="Gill Sans MT"/>
                <a:cs typeface="Gill Sans MT"/>
                <a:sym typeface="Gill Sans MT"/>
              </a:rPr>
              <a:t>Let’s assume </a:t>
            </a:r>
            <a:r>
              <a:rPr lang="en-US" sz="2800" b="1" i="1" dirty="0">
                <a:solidFill>
                  <a:srgbClr val="FFFF00"/>
                </a:solidFill>
                <a:latin typeface="Gill Sans MT"/>
                <a:ea typeface="Gill Sans MT"/>
                <a:cs typeface="Gill Sans MT"/>
                <a:sym typeface="Gill Sans MT"/>
              </a:rPr>
              <a:t>unequal variances</a:t>
            </a:r>
            <a:r>
              <a:rPr lang="en-US" sz="2800" dirty="0">
                <a:solidFill>
                  <a:srgbClr val="FFFF00"/>
                </a:solidFill>
                <a:latin typeface="Gill Sans MT"/>
                <a:ea typeface="Gill Sans MT"/>
                <a:cs typeface="Gill Sans MT"/>
                <a:sym typeface="Gill Sans MT"/>
              </a:rPr>
              <a:t>. 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 dirty="0">
                <a:solidFill>
                  <a:srgbClr val="FFFF00"/>
                </a:solidFill>
                <a:latin typeface="Gill Sans MT"/>
                <a:ea typeface="Gill Sans MT"/>
                <a:cs typeface="Gill Sans MT"/>
                <a:sym typeface="Gill Sans MT"/>
              </a:rPr>
              <a:t>Remember that </a:t>
            </a:r>
            <a:r>
              <a:rPr lang="en-US" sz="2800" dirty="0" smtClean="0">
                <a:solidFill>
                  <a:srgbClr val="FFFF00"/>
                </a:solidFill>
                <a:latin typeface="Gill Sans MT"/>
                <a:ea typeface="Gill Sans MT"/>
                <a:cs typeface="Gill Sans MT"/>
                <a:sym typeface="Gill Sans MT"/>
              </a:rPr>
              <a:t>n=40 </a:t>
            </a:r>
            <a:r>
              <a:rPr lang="en-US" sz="2800" dirty="0">
                <a:solidFill>
                  <a:srgbClr val="FFFF00"/>
                </a:solidFill>
                <a:latin typeface="Gill Sans MT"/>
                <a:ea typeface="Gill Sans MT"/>
                <a:cs typeface="Gill Sans MT"/>
                <a:sym typeface="Gill Sans MT"/>
              </a:rPr>
              <a:t>for both groups</a:t>
            </a:r>
          </a:p>
        </p:txBody>
      </p:sp>
      <p:sp>
        <p:nvSpPr>
          <p:cNvPr id="214" name="Shape 214"/>
          <p:cNvSpPr txBox="1"/>
          <p:nvPr/>
        </p:nvSpPr>
        <p:spPr>
          <a:xfrm>
            <a:off x="685800" y="2819400"/>
            <a:ext cx="7556812" cy="156966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200" dirty="0">
                <a:solidFill>
                  <a:srgbClr val="FFFF00"/>
                </a:solidFill>
                <a:latin typeface="Gill Sans MT"/>
                <a:ea typeface="Gill Sans MT"/>
                <a:cs typeface="Gill Sans MT"/>
                <a:sym typeface="Gill Sans MT"/>
              </a:rPr>
              <a:t>What’s the test statistic for 95% confidence?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200" dirty="0">
                <a:solidFill>
                  <a:srgbClr val="FFFF00"/>
                </a:solidFill>
                <a:latin typeface="Gill Sans MT"/>
                <a:ea typeface="Gill Sans MT"/>
                <a:cs typeface="Gill Sans MT"/>
                <a:sym typeface="Gill Sans MT"/>
              </a:rPr>
              <a:t>	</a:t>
            </a:r>
            <a:r>
              <a:rPr lang="en-US" sz="3200" dirty="0" err="1">
                <a:solidFill>
                  <a:srgbClr val="FFFF00"/>
                </a:solidFill>
                <a:latin typeface="Gill Sans MT"/>
                <a:ea typeface="Gill Sans MT"/>
                <a:cs typeface="Gill Sans MT"/>
                <a:sym typeface="Gill Sans MT"/>
              </a:rPr>
              <a:t>df</a:t>
            </a:r>
            <a:r>
              <a:rPr lang="en-US" sz="3200" dirty="0">
                <a:solidFill>
                  <a:srgbClr val="FFFF00"/>
                </a:solidFill>
                <a:latin typeface="Gill Sans MT"/>
                <a:ea typeface="Gill Sans MT"/>
                <a:cs typeface="Gill Sans MT"/>
                <a:sym typeface="Gill Sans MT"/>
              </a:rPr>
              <a:t> = </a:t>
            </a:r>
            <a:r>
              <a:rPr lang="en-US" sz="3200" dirty="0" smtClean="0">
                <a:solidFill>
                  <a:srgbClr val="FFFF00"/>
                </a:solidFill>
                <a:latin typeface="Gill Sans MT"/>
                <a:ea typeface="Gill Sans MT"/>
                <a:cs typeface="Gill Sans MT"/>
                <a:sym typeface="Gill Sans MT"/>
              </a:rPr>
              <a:t>39</a:t>
            </a:r>
            <a:endParaRPr lang="en-US" sz="3200" dirty="0">
              <a:solidFill>
                <a:srgbClr val="FFFF00"/>
              </a:solidFill>
              <a:latin typeface="Gill Sans MT"/>
              <a:ea typeface="Gill Sans MT"/>
              <a:cs typeface="Gill Sans MT"/>
              <a:sym typeface="Gill Sans MT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200" dirty="0">
                <a:solidFill>
                  <a:srgbClr val="FFFF00"/>
                </a:solidFill>
                <a:latin typeface="Gill Sans MT"/>
                <a:ea typeface="Gill Sans MT"/>
                <a:cs typeface="Gill Sans MT"/>
                <a:sym typeface="Gill Sans MT"/>
              </a:rPr>
              <a:t>	t  =  </a:t>
            </a:r>
            <a:r>
              <a:rPr lang="en-US" sz="3200" dirty="0" smtClean="0">
                <a:solidFill>
                  <a:srgbClr val="FFFF00"/>
                </a:solidFill>
                <a:latin typeface="Gill Sans MT"/>
                <a:ea typeface="Gill Sans MT"/>
                <a:cs typeface="Gill Sans MT"/>
                <a:sym typeface="Gill Sans MT"/>
              </a:rPr>
              <a:t>2.02, </a:t>
            </a:r>
            <a:r>
              <a:rPr lang="en-US" sz="3200" dirty="0">
                <a:solidFill>
                  <a:srgbClr val="FFFF00"/>
                </a:solidFill>
                <a:latin typeface="Gill Sans MT"/>
                <a:ea typeface="Gill Sans MT"/>
                <a:cs typeface="Gill Sans MT"/>
                <a:sym typeface="Gill Sans MT"/>
              </a:rPr>
              <a:t>-</a:t>
            </a:r>
            <a:r>
              <a:rPr lang="en-US" sz="3200" dirty="0" smtClean="0">
                <a:solidFill>
                  <a:srgbClr val="FFFF00"/>
                </a:solidFill>
                <a:latin typeface="Gill Sans MT"/>
                <a:ea typeface="Gill Sans MT"/>
                <a:cs typeface="Gill Sans MT"/>
                <a:sym typeface="Gill Sans MT"/>
              </a:rPr>
              <a:t>2.02</a:t>
            </a:r>
            <a:endParaRPr lang="en-US" sz="3200" dirty="0">
              <a:solidFill>
                <a:srgbClr val="FFFF00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3871609" y="5451673"/>
                <a:ext cx="5083892" cy="11079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360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600" b="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e>
                      <m:sub>
                        <m:r>
                          <a:rPr lang="en-US" sz="36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𝐶𝐿𝑇</m:t>
                        </m:r>
                      </m:sub>
                    </m:sSub>
                  </m:oMath>
                </a14:m>
                <a:r>
                  <a:rPr lang="en-US" sz="3600" dirty="0" smtClean="0">
                    <a:solidFill>
                      <a:srgbClr val="FFFF00"/>
                    </a:solidFill>
                  </a:rPr>
                  <a:t> = 33.5;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36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6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e>
                      <m:sub>
                        <m:r>
                          <a:rPr lang="en-US" sz="36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𝐴𝑇𝐿</m:t>
                        </m:r>
                      </m:sub>
                    </m:sSub>
                  </m:oMath>
                </a14:m>
                <a:r>
                  <a:rPr lang="en-US" sz="3600" dirty="0">
                    <a:solidFill>
                      <a:srgbClr val="FFFF00"/>
                    </a:solidFill>
                  </a:rPr>
                  <a:t> = </a:t>
                </a:r>
                <a:r>
                  <a:rPr lang="en-US" sz="3600" dirty="0" smtClean="0">
                    <a:solidFill>
                      <a:srgbClr val="FFFF00"/>
                    </a:solidFill>
                  </a:rPr>
                  <a:t>24.9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36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𝐶𝐿𝑇</m:t>
                        </m:r>
                      </m:sub>
                    </m:sSub>
                    <m:r>
                      <a:rPr lang="en-US" sz="3600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sz="3600" dirty="0">
                        <a:solidFill>
                          <a:srgbClr val="FFFF00"/>
                        </a:solidFill>
                      </a:rPr>
                      <m:t>5</m:t>
                    </m:r>
                    <m:r>
                      <m:rPr>
                        <m:nor/>
                      </m:rPr>
                      <a:rPr lang="en-US" sz="3600" b="0" i="0" dirty="0" smtClean="0">
                        <a:solidFill>
                          <a:srgbClr val="FFFF00"/>
                        </a:solidFill>
                      </a:rPr>
                      <m:t>.7</m:t>
                    </m:r>
                    <m:r>
                      <a:rPr lang="en-US" sz="3600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;    </m:t>
                    </m:r>
                    <m:sSub>
                      <m:sSubPr>
                        <m:ctrlPr>
                          <a:rPr lang="en-US" sz="36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36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𝐴𝑇𝐿</m:t>
                        </m:r>
                      </m:sub>
                    </m:sSub>
                    <m:r>
                      <a:rPr lang="en-US" sz="360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3600" dirty="0" smtClean="0">
                    <a:solidFill>
                      <a:srgbClr val="FFFF00"/>
                    </a:solidFill>
                  </a:rPr>
                  <a:t> 9.9</a:t>
                </a:r>
                <a:endParaRPr lang="en-US" sz="3600" dirty="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1609" y="5451673"/>
                <a:ext cx="5083892" cy="1107996"/>
              </a:xfrm>
              <a:prstGeom prst="rect">
                <a:avLst/>
              </a:prstGeom>
              <a:blipFill>
                <a:blip r:embed="rId3"/>
                <a:stretch>
                  <a:fillRect l="-120" t="-12637" r="-1199" b="-24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 txBox="1"/>
          <p:nvPr/>
        </p:nvSpPr>
        <p:spPr>
          <a:xfrm>
            <a:off x="228600" y="228600"/>
            <a:ext cx="7696199" cy="120032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600">
                <a:solidFill>
                  <a:srgbClr val="FFFF00"/>
                </a:solidFill>
                <a:latin typeface="Gill Sans MT"/>
                <a:ea typeface="Gill Sans MT"/>
                <a:cs typeface="Gill Sans MT"/>
                <a:sym typeface="Gill Sans MT"/>
              </a:rPr>
              <a:t>So what’s the answer?</a:t>
            </a:r>
          </a:p>
        </p:txBody>
      </p:sp>
      <p:sp>
        <p:nvSpPr>
          <p:cNvPr id="222" name="Shape 222"/>
          <p:cNvSpPr txBox="1"/>
          <p:nvPr/>
        </p:nvSpPr>
        <p:spPr>
          <a:xfrm>
            <a:off x="683525" y="1447154"/>
            <a:ext cx="7772400" cy="95410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 dirty="0">
                <a:solidFill>
                  <a:srgbClr val="FFFF00"/>
                </a:solidFill>
                <a:latin typeface="Gill Sans MT"/>
                <a:ea typeface="Gill Sans MT"/>
                <a:cs typeface="Gill Sans MT"/>
                <a:sym typeface="Gill Sans MT"/>
              </a:rPr>
              <a:t>Let’s assume </a:t>
            </a:r>
            <a:r>
              <a:rPr lang="en-US" sz="2800" b="1" i="1" dirty="0">
                <a:solidFill>
                  <a:srgbClr val="FFFF00"/>
                </a:solidFill>
                <a:latin typeface="Gill Sans MT"/>
                <a:ea typeface="Gill Sans MT"/>
                <a:cs typeface="Gill Sans MT"/>
                <a:sym typeface="Gill Sans MT"/>
              </a:rPr>
              <a:t>unequal variances</a:t>
            </a:r>
            <a:r>
              <a:rPr lang="en-US" sz="2800" dirty="0">
                <a:solidFill>
                  <a:srgbClr val="FFFF00"/>
                </a:solidFill>
                <a:latin typeface="Gill Sans MT"/>
                <a:ea typeface="Gill Sans MT"/>
                <a:cs typeface="Gill Sans MT"/>
                <a:sym typeface="Gill Sans MT"/>
              </a:rPr>
              <a:t>. 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 dirty="0">
                <a:solidFill>
                  <a:srgbClr val="FFFF00"/>
                </a:solidFill>
                <a:latin typeface="Gill Sans MT"/>
                <a:ea typeface="Gill Sans MT"/>
                <a:cs typeface="Gill Sans MT"/>
                <a:sym typeface="Gill Sans MT"/>
              </a:rPr>
              <a:t>Remember that </a:t>
            </a:r>
            <a:r>
              <a:rPr lang="en-US" sz="2800" dirty="0" smtClean="0">
                <a:solidFill>
                  <a:srgbClr val="FFFF00"/>
                </a:solidFill>
                <a:latin typeface="Gill Sans MT"/>
                <a:ea typeface="Gill Sans MT"/>
                <a:cs typeface="Gill Sans MT"/>
                <a:sym typeface="Gill Sans MT"/>
              </a:rPr>
              <a:t>n=40 </a:t>
            </a:r>
            <a:r>
              <a:rPr lang="en-US" sz="2800" dirty="0">
                <a:solidFill>
                  <a:srgbClr val="FFFF00"/>
                </a:solidFill>
                <a:latin typeface="Gill Sans MT"/>
                <a:ea typeface="Gill Sans MT"/>
                <a:cs typeface="Gill Sans MT"/>
                <a:sym typeface="Gill Sans MT"/>
              </a:rPr>
              <a:t>for both groups</a:t>
            </a:r>
          </a:p>
        </p:txBody>
      </p:sp>
      <p:sp>
        <p:nvSpPr>
          <p:cNvPr id="224" name="Shape 224"/>
          <p:cNvSpPr txBox="1"/>
          <p:nvPr/>
        </p:nvSpPr>
        <p:spPr>
          <a:xfrm>
            <a:off x="381000" y="2841905"/>
            <a:ext cx="7772400" cy="64633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600" i="1" dirty="0">
                <a:solidFill>
                  <a:srgbClr val="FFFF00"/>
                </a:solidFill>
                <a:latin typeface="Gill Sans MT"/>
                <a:ea typeface="Gill Sans MT"/>
                <a:cs typeface="Gill Sans MT"/>
                <a:sym typeface="Gill Sans MT"/>
              </a:rPr>
              <a:t>Standard variance estimate: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569225" y="3429000"/>
                <a:ext cx="8001000" cy="20800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rgbClr val="FFFF00"/>
                              </a:solidFill>
                              <a:latin typeface="Cambria Math"/>
                              <a:ea typeface="Cambria Math"/>
                            </a:rPr>
                            <m:t>𝜎</m:t>
                          </m:r>
                        </m:e>
                        <m:sub>
                          <m:acc>
                            <m:accPr>
                              <m:chr m:val="̅"/>
                              <m:ctrlPr>
                                <a:rPr lang="en-US" sz="32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accPr>
                            <m:e>
                              <m:r>
                                <a:rPr lang="en-US" sz="3200" b="0" i="1" smtClean="0">
                                  <a:solidFill>
                                    <a:srgbClr val="FFFF00"/>
                                  </a:solidFill>
                                  <a:latin typeface="Cambria Math"/>
                                  <a:ea typeface="Cambria Math"/>
                                </a:rPr>
                                <m:t>𝑋</m:t>
                              </m:r>
                            </m:e>
                          </m:acc>
                          <m:r>
                            <a:rPr lang="en-US" sz="3200" b="0" i="1" baseline="-25000" smtClean="0">
                              <a:solidFill>
                                <a:srgbClr val="FFFF00"/>
                              </a:solidFill>
                              <a:latin typeface="Cambria Math"/>
                              <a:ea typeface="Cambria Math"/>
                            </a:rPr>
                            <m:t>1</m:t>
                          </m:r>
                          <m:r>
                            <a:rPr lang="en-US" sz="3200" i="1">
                              <a:solidFill>
                                <a:srgbClr val="FFFF00"/>
                              </a:solidFill>
                              <a:latin typeface="Cambria Math"/>
                              <a:ea typeface="Cambria Math"/>
                            </a:rPr>
                            <m:t>−</m:t>
                          </m:r>
                          <m:acc>
                            <m:accPr>
                              <m:chr m:val="̅"/>
                              <m:ctrlPr>
                                <a:rPr lang="en-US" sz="32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accPr>
                            <m:e>
                              <m:r>
                                <a:rPr lang="en-US" sz="3200" i="1">
                                  <a:solidFill>
                                    <a:srgbClr val="FFFF00"/>
                                  </a:solidFill>
                                  <a:latin typeface="Cambria Math"/>
                                  <a:ea typeface="Cambria Math"/>
                                </a:rPr>
                                <m:t>𝑋</m:t>
                              </m:r>
                            </m:e>
                          </m:acc>
                          <m:r>
                            <a:rPr lang="en-US" sz="3200" b="0" i="1" baseline="-25000" smtClean="0">
                              <a:solidFill>
                                <a:srgbClr val="FFFF00"/>
                              </a:solidFill>
                              <a:latin typeface="Cambria Math"/>
                              <a:ea typeface="Cambria Math"/>
                            </a:rPr>
                            <m:t>2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rgbClr val="FFFF00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32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32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3200" b="0" i="1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sz="3200" b="0" i="1" smtClean="0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b="0" i="1" smtClean="0">
                                          <a:solidFill>
                                            <a:srgbClr val="FFFF0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sz="3200" b="0" i="1" smtClean="0">
                                          <a:solidFill>
                                            <a:srgbClr val="FFFF0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sz="3200" b="0" i="1" smtClean="0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sSub>
                                <m:sSubPr>
                                  <m:ctrlPr>
                                    <a:rPr lang="en-US" sz="3200" b="0" i="1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 smtClean="0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  <m:r>
                            <a:rPr lang="en-US" sz="3200" b="0" i="1" smtClean="0">
                              <a:solidFill>
                                <a:srgbClr val="FFFF00"/>
                              </a:solidFill>
                              <a:latin typeface="Cambria Math"/>
                              <a:ea typeface="Cambria Math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32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32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solidFill>
                                            <a:srgbClr val="FFFF0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sz="3200" b="0" i="1" smtClean="0">
                                          <a:solidFill>
                                            <a:srgbClr val="FFFF0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sz="3200" i="1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2</m:t>
                                  </m:r>
                                </m:sub>
                              </m:sSub>
                            </m:den>
                          </m:f>
                        </m:e>
                      </m:rad>
                      <m:r>
                        <a:rPr lang="en-US" sz="3200" b="0" i="1" smtClean="0">
                          <a:solidFill>
                            <a:srgbClr val="FFFF00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32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32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32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b="0" i="1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  <m:t>33.5</m:t>
                                  </m:r>
                                </m:e>
                                <m:sup>
                                  <m:r>
                                    <a:rPr lang="en-US" sz="3200" i="1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32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  <m:t>4</m:t>
                              </m:r>
                              <m:r>
                                <a:rPr lang="en-US" sz="3200" b="0" i="1" smtClean="0">
                                  <a:solidFill>
                                    <a:srgbClr val="FFFF00"/>
                                  </a:solidFill>
                                  <a:latin typeface="Cambria Math"/>
                                  <a:ea typeface="Cambria Math"/>
                                </a:rPr>
                                <m:t>0</m:t>
                              </m:r>
                            </m:den>
                          </m:f>
                          <m:r>
                            <a:rPr lang="en-US" sz="3200" i="1">
                              <a:solidFill>
                                <a:srgbClr val="FFFF00"/>
                              </a:solidFill>
                              <a:latin typeface="Cambria Math"/>
                              <a:ea typeface="Cambria Math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32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32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b="0" i="1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  <m:t>24.9</m:t>
                                  </m:r>
                                </m:e>
                                <m:sup>
                                  <m:r>
                                    <a:rPr lang="en-US" sz="3200" i="1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32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  <m:t>4</m:t>
                              </m:r>
                              <m:r>
                                <a:rPr lang="en-US" sz="3200" b="0" i="1" smtClean="0">
                                  <a:solidFill>
                                    <a:srgbClr val="FFFF00"/>
                                  </a:solidFill>
                                  <a:latin typeface="Cambria Math"/>
                                  <a:ea typeface="Cambria Math"/>
                                </a:rPr>
                                <m:t>0</m:t>
                              </m:r>
                            </m:den>
                          </m:f>
                        </m:e>
                      </m:rad>
                      <m:r>
                        <a:rPr lang="en-US" sz="3200" b="0" i="0" smtClean="0">
                          <a:solidFill>
                            <a:srgbClr val="FFFF00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en-US" sz="3200" b="1" i="0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/>
                        </a:rPr>
                        <m:t>𝟔</m:t>
                      </m:r>
                      <m:r>
                        <a:rPr lang="en-US" sz="3200" b="1" i="0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/>
                        </a:rPr>
                        <m:t>.</m:t>
                      </m:r>
                      <m:r>
                        <a:rPr lang="en-US" sz="3200" b="1" i="0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/>
                        </a:rPr>
                        <m:t>𝟔</m:t>
                      </m:r>
                    </m:oMath>
                  </m:oMathPara>
                </a14:m>
                <a:endParaRPr lang="en-US" sz="3200" b="1" i="1" dirty="0" smtClean="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225" y="3429000"/>
                <a:ext cx="8001000" cy="208005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3787302" y="5594346"/>
                <a:ext cx="5083892" cy="11079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360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600" b="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e>
                      <m:sub>
                        <m:r>
                          <a:rPr lang="en-US" sz="36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𝐶𝐿𝑇</m:t>
                        </m:r>
                      </m:sub>
                    </m:sSub>
                  </m:oMath>
                </a14:m>
                <a:r>
                  <a:rPr lang="en-US" sz="3600" dirty="0" smtClean="0">
                    <a:solidFill>
                      <a:srgbClr val="FFFF00"/>
                    </a:solidFill>
                  </a:rPr>
                  <a:t> = 33.5;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36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6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e>
                      <m:sub>
                        <m:r>
                          <a:rPr lang="en-US" sz="36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𝐴𝑇𝐿</m:t>
                        </m:r>
                      </m:sub>
                    </m:sSub>
                  </m:oMath>
                </a14:m>
                <a:r>
                  <a:rPr lang="en-US" sz="3600" dirty="0">
                    <a:solidFill>
                      <a:srgbClr val="FFFF00"/>
                    </a:solidFill>
                  </a:rPr>
                  <a:t> = </a:t>
                </a:r>
                <a:r>
                  <a:rPr lang="en-US" sz="3600" dirty="0" smtClean="0">
                    <a:solidFill>
                      <a:srgbClr val="FFFF00"/>
                    </a:solidFill>
                  </a:rPr>
                  <a:t>24.9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36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𝐶𝐿𝑇</m:t>
                        </m:r>
                      </m:sub>
                    </m:sSub>
                    <m:r>
                      <a:rPr lang="en-US" sz="3600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sz="3600" dirty="0">
                        <a:solidFill>
                          <a:srgbClr val="FFFF00"/>
                        </a:solidFill>
                      </a:rPr>
                      <m:t>5</m:t>
                    </m:r>
                    <m:r>
                      <m:rPr>
                        <m:nor/>
                      </m:rPr>
                      <a:rPr lang="en-US" sz="3600" b="0" i="0" dirty="0" smtClean="0">
                        <a:solidFill>
                          <a:srgbClr val="FFFF00"/>
                        </a:solidFill>
                      </a:rPr>
                      <m:t>.7</m:t>
                    </m:r>
                    <m:r>
                      <a:rPr lang="en-US" sz="3600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;    </m:t>
                    </m:r>
                    <m:sSub>
                      <m:sSubPr>
                        <m:ctrlPr>
                          <a:rPr lang="en-US" sz="36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36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𝐴𝑇𝐿</m:t>
                        </m:r>
                      </m:sub>
                    </m:sSub>
                    <m:r>
                      <a:rPr lang="en-US" sz="360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3600" dirty="0" smtClean="0">
                    <a:solidFill>
                      <a:srgbClr val="FFFF00"/>
                    </a:solidFill>
                  </a:rPr>
                  <a:t> 9.9</a:t>
                </a:r>
                <a:endParaRPr lang="en-US" sz="3600" dirty="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7302" y="5594346"/>
                <a:ext cx="5083892" cy="1107996"/>
              </a:xfrm>
              <a:prstGeom prst="rect">
                <a:avLst/>
              </a:prstGeom>
              <a:blipFill>
                <a:blip r:embed="rId4"/>
                <a:stretch>
                  <a:fillRect l="-120" t="-12707" r="-1199" b="-243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 txBox="1"/>
          <p:nvPr/>
        </p:nvSpPr>
        <p:spPr>
          <a:xfrm>
            <a:off x="228600" y="228600"/>
            <a:ext cx="7696199" cy="120032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600">
                <a:solidFill>
                  <a:srgbClr val="FFFF00"/>
                </a:solidFill>
                <a:latin typeface="Gill Sans MT"/>
                <a:ea typeface="Gill Sans MT"/>
                <a:cs typeface="Gill Sans MT"/>
                <a:sym typeface="Gill Sans MT"/>
              </a:rPr>
              <a:t>So what’s the answer?</a:t>
            </a:r>
          </a:p>
        </p:txBody>
      </p:sp>
      <p:sp>
        <p:nvSpPr>
          <p:cNvPr id="232" name="Shape 232"/>
          <p:cNvSpPr txBox="1"/>
          <p:nvPr/>
        </p:nvSpPr>
        <p:spPr>
          <a:xfrm>
            <a:off x="683525" y="1447154"/>
            <a:ext cx="7772400" cy="95410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rgbClr val="FFFF00"/>
                </a:solidFill>
                <a:latin typeface="Gill Sans MT"/>
                <a:ea typeface="Gill Sans MT"/>
                <a:cs typeface="Gill Sans MT"/>
                <a:sym typeface="Gill Sans MT"/>
              </a:rPr>
              <a:t>Let’s assume </a:t>
            </a:r>
            <a:r>
              <a:rPr lang="en-US" sz="2800" b="1" i="1">
                <a:solidFill>
                  <a:srgbClr val="FFFF00"/>
                </a:solidFill>
                <a:latin typeface="Gill Sans MT"/>
                <a:ea typeface="Gill Sans MT"/>
                <a:cs typeface="Gill Sans MT"/>
                <a:sym typeface="Gill Sans MT"/>
              </a:rPr>
              <a:t>unequal variances</a:t>
            </a:r>
            <a:r>
              <a:rPr lang="en-US" sz="2800">
                <a:solidFill>
                  <a:srgbClr val="FFFF00"/>
                </a:solidFill>
                <a:latin typeface="Gill Sans MT"/>
                <a:ea typeface="Gill Sans MT"/>
                <a:cs typeface="Gill Sans MT"/>
                <a:sym typeface="Gill Sans MT"/>
              </a:rPr>
              <a:t>. 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rgbClr val="FFFF00"/>
                </a:solidFill>
                <a:latin typeface="Gill Sans MT"/>
                <a:ea typeface="Gill Sans MT"/>
                <a:cs typeface="Gill Sans MT"/>
                <a:sym typeface="Gill Sans MT"/>
              </a:rPr>
              <a:t>Remember that n=50 for both groups</a:t>
            </a:r>
          </a:p>
        </p:txBody>
      </p:sp>
      <p:sp>
        <p:nvSpPr>
          <p:cNvPr id="234" name="Shape 234"/>
          <p:cNvSpPr txBox="1"/>
          <p:nvPr/>
        </p:nvSpPr>
        <p:spPr>
          <a:xfrm>
            <a:off x="785927" y="4234680"/>
            <a:ext cx="6581545" cy="120032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600">
                <a:solidFill>
                  <a:srgbClr val="FFFF00"/>
                </a:solidFill>
                <a:latin typeface="Gill Sans MT"/>
                <a:ea typeface="Gill Sans MT"/>
                <a:cs typeface="Gill Sans MT"/>
                <a:sym typeface="Gill Sans MT"/>
              </a:rPr>
              <a:t>Can we reject the null hypothesis?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600">
                <a:solidFill>
                  <a:srgbClr val="FFFF00"/>
                </a:solidFill>
                <a:latin typeface="Gill Sans MT"/>
                <a:ea typeface="Gill Sans MT"/>
                <a:cs typeface="Gill Sans MT"/>
                <a:sym typeface="Gill Sans MT"/>
              </a:rPr>
              <a:t>					</a:t>
            </a:r>
          </a:p>
        </p:txBody>
      </p:sp>
      <p:sp>
        <p:nvSpPr>
          <p:cNvPr id="236" name="Shape 236"/>
          <p:cNvSpPr txBox="1"/>
          <p:nvPr/>
        </p:nvSpPr>
        <p:spPr>
          <a:xfrm>
            <a:off x="2045378" y="4564268"/>
            <a:ext cx="1650600" cy="1200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600" b="1" i="1" dirty="0" smtClean="0">
                <a:solidFill>
                  <a:srgbClr val="FF0000"/>
                </a:solidFill>
                <a:latin typeface="Gill Sans MT"/>
                <a:ea typeface="Gill Sans MT"/>
                <a:cs typeface="Gill Sans MT"/>
                <a:sym typeface="Gill Sans MT"/>
              </a:rPr>
              <a:t>No</a:t>
            </a:r>
            <a:endParaRPr lang="en-US" sz="3600" b="1" i="1" dirty="0">
              <a:solidFill>
                <a:srgbClr val="FF0000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683525" y="2743200"/>
                <a:ext cx="8001000" cy="11619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FFFF00"/>
                          </a:solidFill>
                          <a:latin typeface="Cambria Math"/>
                          <a:ea typeface="Cambria Math"/>
                        </a:rPr>
                        <m:t>𝑡</m:t>
                      </m:r>
                      <m:r>
                        <a:rPr lang="en-US" sz="3200" b="0" i="1" smtClean="0">
                          <a:solidFill>
                            <a:srgbClr val="FFFF00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32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sz="32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i="1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𝑋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3200" i="1">
                                  <a:solidFill>
                                    <a:srgbClr val="FFFF00"/>
                                  </a:solidFill>
                                  <a:latin typeface="Cambria Math"/>
                                  <a:ea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3200" i="1">
                              <a:solidFill>
                                <a:srgbClr val="FFFF00"/>
                              </a:solidFill>
                              <a:latin typeface="Cambria Math"/>
                              <a:ea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32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sz="32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i="1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𝑋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3200" i="1">
                                  <a:solidFill>
                                    <a:srgbClr val="FFFF00"/>
                                  </a:solidFill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US" sz="3200" b="1" i="1" dirty="0">
                              <a:solidFill>
                                <a:srgbClr val="FFFF00"/>
                              </a:solidFill>
                            </a:rPr>
                            <m:t> </m:t>
                          </m:r>
                        </m:num>
                        <m:den>
                          <m:sSub>
                            <m:sSubPr>
                              <m:ctrlPr>
                                <a:rPr lang="en-US" sz="32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solidFill>
                                    <a:srgbClr val="FFFF00"/>
                                  </a:solidFill>
                                  <a:latin typeface="Cambria Math"/>
                                  <a:ea typeface="Cambria Math"/>
                                </a:rPr>
                                <m:t>𝜎</m:t>
                              </m:r>
                            </m:e>
                            <m:sub>
                              <m:acc>
                                <m:accPr>
                                  <m:chr m:val="̅"/>
                                  <m:ctrlPr>
                                    <a:rPr lang="en-US" sz="32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i="1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𝑋</m:t>
                                  </m:r>
                                </m:e>
                              </m:acc>
                              <m:r>
                                <a:rPr lang="en-US" sz="3200" i="1" baseline="-25000">
                                  <a:solidFill>
                                    <a:srgbClr val="FFFF00"/>
                                  </a:solidFill>
                                  <a:latin typeface="Cambria Math"/>
                                  <a:ea typeface="Cambria Math"/>
                                </a:rPr>
                                <m:t>1</m:t>
                              </m:r>
                              <m:r>
                                <a:rPr lang="en-US" sz="3200" i="1">
                                  <a:solidFill>
                                    <a:srgbClr val="FFFF00"/>
                                  </a:solidFill>
                                  <a:latin typeface="Cambria Math"/>
                                  <a:ea typeface="Cambria Math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sz="32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i="1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𝑋</m:t>
                                  </m:r>
                                </m:e>
                              </m:acc>
                              <m:r>
                                <a:rPr lang="en-US" sz="3200" i="1" baseline="-25000">
                                  <a:solidFill>
                                    <a:srgbClr val="FFFF00"/>
                                  </a:solidFill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sz="3200" b="0" i="1" smtClean="0">
                          <a:solidFill>
                            <a:srgbClr val="FFFF00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33.5</m:t>
                          </m:r>
                          <m:r>
                            <a:rPr lang="en-US" sz="3200" b="0" i="1" smtClean="0">
                              <a:solidFill>
                                <a:srgbClr val="FFFF00"/>
                              </a:solidFill>
                              <a:latin typeface="Cambria Math"/>
                              <a:ea typeface="Cambria Math"/>
                            </a:rPr>
                            <m:t>−</m:t>
                          </m:r>
                          <m:r>
                            <a:rPr lang="en-US" sz="32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24.9</m:t>
                          </m:r>
                        </m:num>
                        <m:den>
                          <m:r>
                            <a:rPr lang="en-US" sz="32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6.6</m:t>
                          </m:r>
                        </m:den>
                      </m:f>
                      <m:r>
                        <a:rPr lang="en-US" sz="3200" b="0" i="1" smtClean="0">
                          <a:solidFill>
                            <a:srgbClr val="FFFF00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en-US" sz="3200" b="1" i="1" smtClean="0">
                          <a:solidFill>
                            <a:srgbClr val="FFFF00"/>
                          </a:solidFill>
                          <a:latin typeface="Cambria Math"/>
                          <a:ea typeface="Cambria Math"/>
                        </a:rPr>
                        <m:t>−</m:t>
                      </m:r>
                      <m:r>
                        <a:rPr lang="en-US" sz="32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/>
                        </a:rPr>
                        <m:t>𝟏</m:t>
                      </m:r>
                      <m:r>
                        <a:rPr lang="en-US" sz="32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/>
                        </a:rPr>
                        <m:t>.</m:t>
                      </m:r>
                      <m:r>
                        <a:rPr lang="en-US" sz="32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/>
                        </a:rPr>
                        <m:t>𝟑</m:t>
                      </m:r>
                    </m:oMath>
                  </m:oMathPara>
                </a14:m>
                <a:endParaRPr lang="en-US" sz="3200" b="1" i="1" dirty="0" smtClean="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25" y="2743200"/>
                <a:ext cx="8001000" cy="1161921"/>
              </a:xfrm>
              <a:prstGeom prst="rect">
                <a:avLst/>
              </a:prstGeom>
              <a:blipFill>
                <a:blip r:embed="rId3"/>
                <a:stretch>
                  <a:fillRect b="-36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3845668" y="5435009"/>
                <a:ext cx="5083892" cy="11079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360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600" b="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e>
                      <m:sub>
                        <m:r>
                          <a:rPr lang="en-US" sz="36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𝐶𝐿𝑇</m:t>
                        </m:r>
                      </m:sub>
                    </m:sSub>
                  </m:oMath>
                </a14:m>
                <a:r>
                  <a:rPr lang="en-US" sz="3600" dirty="0" smtClean="0">
                    <a:solidFill>
                      <a:srgbClr val="FFFF00"/>
                    </a:solidFill>
                  </a:rPr>
                  <a:t> = 33.5;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36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6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e>
                      <m:sub>
                        <m:r>
                          <a:rPr lang="en-US" sz="36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𝐴𝑇𝐿</m:t>
                        </m:r>
                      </m:sub>
                    </m:sSub>
                  </m:oMath>
                </a14:m>
                <a:r>
                  <a:rPr lang="en-US" sz="3600" dirty="0">
                    <a:solidFill>
                      <a:srgbClr val="FFFF00"/>
                    </a:solidFill>
                  </a:rPr>
                  <a:t> = </a:t>
                </a:r>
                <a:r>
                  <a:rPr lang="en-US" sz="3600" dirty="0" smtClean="0">
                    <a:solidFill>
                      <a:srgbClr val="FFFF00"/>
                    </a:solidFill>
                  </a:rPr>
                  <a:t>24.9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36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𝐶𝐿𝑇</m:t>
                        </m:r>
                      </m:sub>
                    </m:sSub>
                    <m:r>
                      <a:rPr lang="en-US" sz="3600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sz="3600" dirty="0">
                        <a:solidFill>
                          <a:srgbClr val="FFFF00"/>
                        </a:solidFill>
                      </a:rPr>
                      <m:t>5</m:t>
                    </m:r>
                    <m:r>
                      <m:rPr>
                        <m:nor/>
                      </m:rPr>
                      <a:rPr lang="en-US" sz="3600" b="0" i="0" dirty="0" smtClean="0">
                        <a:solidFill>
                          <a:srgbClr val="FFFF00"/>
                        </a:solidFill>
                      </a:rPr>
                      <m:t>.7</m:t>
                    </m:r>
                    <m:r>
                      <a:rPr lang="en-US" sz="3600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;    </m:t>
                    </m:r>
                    <m:sSub>
                      <m:sSubPr>
                        <m:ctrlPr>
                          <a:rPr lang="en-US" sz="36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36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𝐴𝑇𝐿</m:t>
                        </m:r>
                      </m:sub>
                    </m:sSub>
                    <m:r>
                      <a:rPr lang="en-US" sz="360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3600" dirty="0" smtClean="0">
                    <a:solidFill>
                      <a:srgbClr val="FFFF00"/>
                    </a:solidFill>
                  </a:rPr>
                  <a:t> 9.9</a:t>
                </a:r>
                <a:endParaRPr lang="en-US" sz="3600" dirty="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5668" y="5435009"/>
                <a:ext cx="5083892" cy="1107996"/>
              </a:xfrm>
              <a:prstGeom prst="rect">
                <a:avLst/>
              </a:prstGeom>
              <a:blipFill>
                <a:blip r:embed="rId4"/>
                <a:stretch>
                  <a:fillRect l="-120" t="-12707" r="-1079" b="-243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 txBox="1"/>
          <p:nvPr/>
        </p:nvSpPr>
        <p:spPr>
          <a:xfrm>
            <a:off x="228598" y="228600"/>
            <a:ext cx="8455924" cy="64633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600" dirty="0">
                <a:solidFill>
                  <a:srgbClr val="FFFF00"/>
                </a:solidFill>
                <a:latin typeface="Gill Sans MT"/>
                <a:ea typeface="Gill Sans MT"/>
                <a:cs typeface="Gill Sans MT"/>
                <a:sym typeface="Gill Sans MT"/>
              </a:rPr>
              <a:t>What if the variance is considered </a:t>
            </a:r>
            <a:r>
              <a:rPr lang="en-US" sz="3600" b="1" i="1" dirty="0">
                <a:solidFill>
                  <a:srgbClr val="FFFF00"/>
                </a:solidFill>
                <a:latin typeface="Gill Sans MT"/>
                <a:ea typeface="Gill Sans MT"/>
                <a:cs typeface="Gill Sans MT"/>
                <a:sym typeface="Gill Sans MT"/>
              </a:rPr>
              <a:t>equal</a:t>
            </a:r>
            <a:r>
              <a:rPr lang="en-US" sz="3600" dirty="0">
                <a:solidFill>
                  <a:srgbClr val="FFFF00"/>
                </a:solidFill>
                <a:latin typeface="Gill Sans MT"/>
                <a:ea typeface="Gill Sans MT"/>
                <a:cs typeface="Gill Sans MT"/>
                <a:sym typeface="Gill Sans MT"/>
              </a:rPr>
              <a:t>?</a:t>
            </a:r>
          </a:p>
        </p:txBody>
      </p:sp>
      <p:sp>
        <p:nvSpPr>
          <p:cNvPr id="243" name="Shape 243"/>
          <p:cNvSpPr txBox="1"/>
          <p:nvPr/>
        </p:nvSpPr>
        <p:spPr>
          <a:xfrm>
            <a:off x="914400" y="962138"/>
            <a:ext cx="7349512" cy="267765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 dirty="0">
                <a:solidFill>
                  <a:srgbClr val="FFFF00"/>
                </a:solidFill>
                <a:latin typeface="Gill Sans MT"/>
                <a:ea typeface="Gill Sans MT"/>
                <a:cs typeface="Gill Sans MT"/>
                <a:sym typeface="Gill Sans MT"/>
              </a:rPr>
              <a:t>Null and alternative hypotheses remain the same.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endParaRPr sz="2800" dirty="0">
              <a:solidFill>
                <a:srgbClr val="FFFF00"/>
              </a:solidFill>
              <a:latin typeface="Gill Sans MT"/>
              <a:ea typeface="Gill Sans MT"/>
              <a:cs typeface="Gill Sans MT"/>
              <a:sym typeface="Gill Sans MT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 dirty="0">
                <a:solidFill>
                  <a:srgbClr val="FFFF00"/>
                </a:solidFill>
                <a:latin typeface="Gill Sans MT"/>
                <a:ea typeface="Gill Sans MT"/>
                <a:cs typeface="Gill Sans MT"/>
                <a:sym typeface="Gill Sans MT"/>
              </a:rPr>
              <a:t>Degrees of freedom go </a:t>
            </a:r>
            <a:r>
              <a:rPr lang="en-US" sz="2800" b="1" i="1" dirty="0">
                <a:solidFill>
                  <a:srgbClr val="FFFF00"/>
                </a:solidFill>
                <a:latin typeface="Gill Sans MT"/>
                <a:ea typeface="Gill Sans MT"/>
                <a:cs typeface="Gill Sans MT"/>
                <a:sym typeface="Gill Sans MT"/>
              </a:rPr>
              <a:t>up</a:t>
            </a:r>
            <a:r>
              <a:rPr lang="en-US" sz="2800" dirty="0">
                <a:solidFill>
                  <a:srgbClr val="FFFF00"/>
                </a:solidFill>
                <a:latin typeface="Gill Sans MT"/>
                <a:ea typeface="Gill Sans MT"/>
                <a:cs typeface="Gill Sans MT"/>
                <a:sym typeface="Gill Sans MT"/>
              </a:rPr>
              <a:t>: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 dirty="0">
                <a:solidFill>
                  <a:srgbClr val="FFFF00"/>
                </a:solidFill>
                <a:latin typeface="Gill Sans MT"/>
                <a:ea typeface="Gill Sans MT"/>
                <a:cs typeface="Gill Sans MT"/>
                <a:sym typeface="Gill Sans MT"/>
              </a:rPr>
              <a:t>	</a:t>
            </a:r>
            <a:r>
              <a:rPr lang="en-US" sz="2800" dirty="0" smtClean="0">
                <a:solidFill>
                  <a:srgbClr val="FFFF00"/>
                </a:solidFill>
                <a:latin typeface="Gill Sans MT"/>
                <a:ea typeface="Gill Sans MT"/>
                <a:cs typeface="Gill Sans MT"/>
                <a:sym typeface="Gill Sans MT"/>
              </a:rPr>
              <a:t>40 </a:t>
            </a:r>
            <a:r>
              <a:rPr lang="en-US" sz="2800" dirty="0">
                <a:solidFill>
                  <a:srgbClr val="FFFF00"/>
                </a:solidFill>
                <a:latin typeface="Gill Sans MT"/>
                <a:ea typeface="Gill Sans MT"/>
                <a:cs typeface="Gill Sans MT"/>
                <a:sym typeface="Gill Sans MT"/>
              </a:rPr>
              <a:t>+ </a:t>
            </a:r>
            <a:r>
              <a:rPr lang="en-US" sz="2800" dirty="0" smtClean="0">
                <a:solidFill>
                  <a:srgbClr val="FFFF00"/>
                </a:solidFill>
                <a:latin typeface="Gill Sans MT"/>
                <a:ea typeface="Gill Sans MT"/>
                <a:cs typeface="Gill Sans MT"/>
                <a:sym typeface="Gill Sans MT"/>
              </a:rPr>
              <a:t>40 </a:t>
            </a:r>
            <a:r>
              <a:rPr lang="en-US" sz="2800" dirty="0">
                <a:solidFill>
                  <a:srgbClr val="FFFF00"/>
                </a:solidFill>
                <a:latin typeface="Gill Sans MT"/>
                <a:ea typeface="Gill Sans MT"/>
                <a:cs typeface="Gill Sans MT"/>
                <a:sym typeface="Gill Sans MT"/>
              </a:rPr>
              <a:t>– 2 = </a:t>
            </a:r>
            <a:r>
              <a:rPr lang="en-US" sz="2800" dirty="0" smtClean="0">
                <a:solidFill>
                  <a:srgbClr val="FFFF00"/>
                </a:solidFill>
                <a:latin typeface="Gill Sans MT"/>
                <a:ea typeface="Gill Sans MT"/>
                <a:cs typeface="Gill Sans MT"/>
                <a:sym typeface="Gill Sans MT"/>
              </a:rPr>
              <a:t>78</a:t>
            </a:r>
            <a:endParaRPr lang="en-US" sz="2800" dirty="0">
              <a:solidFill>
                <a:srgbClr val="FFFF00"/>
              </a:solidFill>
              <a:latin typeface="Gill Sans MT"/>
              <a:ea typeface="Gill Sans MT"/>
              <a:cs typeface="Gill Sans MT"/>
              <a:sym typeface="Gill Sans MT"/>
            </a:endParaRPr>
          </a:p>
          <a:p>
            <a:pPr marL="0" marR="0" lvl="0" indent="0" algn="l" rtl="0">
              <a:spcBef>
                <a:spcPts val="0"/>
              </a:spcBef>
              <a:buNone/>
            </a:pPr>
            <a:endParaRPr sz="2800" dirty="0">
              <a:solidFill>
                <a:srgbClr val="FFFF00"/>
              </a:solidFill>
              <a:latin typeface="Gill Sans MT"/>
              <a:ea typeface="Gill Sans MT"/>
              <a:cs typeface="Gill Sans MT"/>
              <a:sym typeface="Gill Sans MT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 dirty="0">
                <a:solidFill>
                  <a:srgbClr val="FFFF00"/>
                </a:solidFill>
                <a:latin typeface="Gill Sans MT"/>
                <a:ea typeface="Gill Sans MT"/>
                <a:cs typeface="Gill Sans MT"/>
                <a:sym typeface="Gill Sans MT"/>
              </a:rPr>
              <a:t>The t value for 95% confidence is 1.99 or -1.99.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3845668" y="5435009"/>
                <a:ext cx="5083892" cy="11079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360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600" b="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e>
                      <m:sub>
                        <m:r>
                          <a:rPr lang="en-US" sz="36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𝐶𝐿𝑇</m:t>
                        </m:r>
                      </m:sub>
                    </m:sSub>
                  </m:oMath>
                </a14:m>
                <a:r>
                  <a:rPr lang="en-US" sz="3600" dirty="0" smtClean="0">
                    <a:solidFill>
                      <a:srgbClr val="FFFF00"/>
                    </a:solidFill>
                  </a:rPr>
                  <a:t> = 33.5;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36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6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e>
                      <m:sub>
                        <m:r>
                          <a:rPr lang="en-US" sz="36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𝐴𝑇𝐿</m:t>
                        </m:r>
                      </m:sub>
                    </m:sSub>
                  </m:oMath>
                </a14:m>
                <a:r>
                  <a:rPr lang="en-US" sz="3600" dirty="0">
                    <a:solidFill>
                      <a:srgbClr val="FFFF00"/>
                    </a:solidFill>
                  </a:rPr>
                  <a:t> = </a:t>
                </a:r>
                <a:r>
                  <a:rPr lang="en-US" sz="3600" dirty="0" smtClean="0">
                    <a:solidFill>
                      <a:srgbClr val="FFFF00"/>
                    </a:solidFill>
                  </a:rPr>
                  <a:t>24.9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36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𝐶𝐿𝑇</m:t>
                        </m:r>
                      </m:sub>
                    </m:sSub>
                    <m:r>
                      <a:rPr lang="en-US" sz="3600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sz="3600" dirty="0">
                        <a:solidFill>
                          <a:srgbClr val="FFFF00"/>
                        </a:solidFill>
                      </a:rPr>
                      <m:t>5</m:t>
                    </m:r>
                    <m:r>
                      <m:rPr>
                        <m:nor/>
                      </m:rPr>
                      <a:rPr lang="en-US" sz="3600" b="0" i="0" dirty="0" smtClean="0">
                        <a:solidFill>
                          <a:srgbClr val="FFFF00"/>
                        </a:solidFill>
                      </a:rPr>
                      <m:t>.7</m:t>
                    </m:r>
                    <m:r>
                      <a:rPr lang="en-US" sz="3600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;    </m:t>
                    </m:r>
                    <m:sSub>
                      <m:sSubPr>
                        <m:ctrlPr>
                          <a:rPr lang="en-US" sz="36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36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𝐴𝑇𝐿</m:t>
                        </m:r>
                      </m:sub>
                    </m:sSub>
                    <m:r>
                      <a:rPr lang="en-US" sz="360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3600" dirty="0" smtClean="0">
                    <a:solidFill>
                      <a:srgbClr val="FFFF00"/>
                    </a:solidFill>
                  </a:rPr>
                  <a:t> 9.9</a:t>
                </a:r>
                <a:endParaRPr lang="en-US" sz="3600" dirty="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5668" y="5435009"/>
                <a:ext cx="5083892" cy="1107996"/>
              </a:xfrm>
              <a:prstGeom prst="rect">
                <a:avLst/>
              </a:prstGeom>
              <a:blipFill>
                <a:blip r:embed="rId3"/>
                <a:stretch>
                  <a:fillRect l="-120" t="-12707" r="-1079" b="-243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 txBox="1"/>
          <p:nvPr/>
        </p:nvSpPr>
        <p:spPr>
          <a:xfrm>
            <a:off x="228598" y="228600"/>
            <a:ext cx="8455924" cy="64633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600" dirty="0">
                <a:solidFill>
                  <a:srgbClr val="FFFF00"/>
                </a:solidFill>
                <a:latin typeface="Gill Sans MT"/>
                <a:ea typeface="Gill Sans MT"/>
                <a:cs typeface="Gill Sans MT"/>
                <a:sym typeface="Gill Sans MT"/>
              </a:rPr>
              <a:t>What if the variance is considered </a:t>
            </a:r>
            <a:r>
              <a:rPr lang="en-US" sz="3600" b="1" i="1" dirty="0">
                <a:solidFill>
                  <a:srgbClr val="FFFF00"/>
                </a:solidFill>
                <a:latin typeface="Gill Sans MT"/>
                <a:ea typeface="Gill Sans MT"/>
                <a:cs typeface="Gill Sans MT"/>
                <a:sym typeface="Gill Sans MT"/>
              </a:rPr>
              <a:t>equal</a:t>
            </a:r>
            <a:r>
              <a:rPr lang="en-US" sz="3600" dirty="0">
                <a:solidFill>
                  <a:srgbClr val="FFFF00"/>
                </a:solidFill>
                <a:latin typeface="Gill Sans MT"/>
                <a:ea typeface="Gill Sans MT"/>
                <a:cs typeface="Gill Sans MT"/>
                <a:sym typeface="Gill Sans MT"/>
              </a:rPr>
              <a:t>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473412" y="5493375"/>
                <a:ext cx="5083892" cy="11079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360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600" b="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e>
                      <m:sub>
                        <m:r>
                          <a:rPr lang="en-US" sz="36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𝐶𝐿𝑇</m:t>
                        </m:r>
                      </m:sub>
                    </m:sSub>
                  </m:oMath>
                </a14:m>
                <a:r>
                  <a:rPr lang="en-US" sz="3600" dirty="0" smtClean="0">
                    <a:solidFill>
                      <a:srgbClr val="FFFF00"/>
                    </a:solidFill>
                  </a:rPr>
                  <a:t> = 33.5;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36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6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e>
                      <m:sub>
                        <m:r>
                          <a:rPr lang="en-US" sz="36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𝐴𝑇𝐿</m:t>
                        </m:r>
                      </m:sub>
                    </m:sSub>
                  </m:oMath>
                </a14:m>
                <a:r>
                  <a:rPr lang="en-US" sz="3600" dirty="0">
                    <a:solidFill>
                      <a:srgbClr val="FFFF00"/>
                    </a:solidFill>
                  </a:rPr>
                  <a:t> = </a:t>
                </a:r>
                <a:r>
                  <a:rPr lang="en-US" sz="3600" dirty="0" smtClean="0">
                    <a:solidFill>
                      <a:srgbClr val="FFFF00"/>
                    </a:solidFill>
                  </a:rPr>
                  <a:t>24.9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36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𝐶𝐿𝑇</m:t>
                        </m:r>
                      </m:sub>
                    </m:sSub>
                    <m:r>
                      <a:rPr lang="en-US" sz="3600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sz="3600" dirty="0">
                        <a:solidFill>
                          <a:srgbClr val="FFFF00"/>
                        </a:solidFill>
                      </a:rPr>
                      <m:t>5</m:t>
                    </m:r>
                    <m:r>
                      <m:rPr>
                        <m:nor/>
                      </m:rPr>
                      <a:rPr lang="en-US" sz="3600" b="0" i="0" dirty="0" smtClean="0">
                        <a:solidFill>
                          <a:srgbClr val="FFFF00"/>
                        </a:solidFill>
                      </a:rPr>
                      <m:t>.7</m:t>
                    </m:r>
                    <m:r>
                      <a:rPr lang="en-US" sz="3600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;    </m:t>
                    </m:r>
                    <m:sSub>
                      <m:sSubPr>
                        <m:ctrlPr>
                          <a:rPr lang="en-US" sz="36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36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𝐴𝑇𝐿</m:t>
                        </m:r>
                      </m:sub>
                    </m:sSub>
                    <m:r>
                      <a:rPr lang="en-US" sz="360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3600" dirty="0" smtClean="0">
                    <a:solidFill>
                      <a:srgbClr val="FFFF00"/>
                    </a:solidFill>
                  </a:rPr>
                  <a:t> 9.9</a:t>
                </a:r>
                <a:endParaRPr lang="en-US" sz="3600" dirty="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412" y="5493375"/>
                <a:ext cx="5083892" cy="1107996"/>
              </a:xfrm>
              <a:prstGeom prst="rect">
                <a:avLst/>
              </a:prstGeom>
              <a:blipFill>
                <a:blip r:embed="rId3"/>
                <a:stretch>
                  <a:fillRect l="-240" t="-12637" r="-1079" b="-24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19505" y="1066800"/>
                <a:ext cx="8361329" cy="43452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rgbClr val="FFFF00"/>
                          </a:solidFill>
                          <a:latin typeface="Cambria Math"/>
                        </a:rPr>
                        <m:t>𝑃𝑉𝐸</m:t>
                      </m:r>
                      <m:r>
                        <a:rPr lang="en-US" sz="4000" b="0" i="1" smtClean="0">
                          <a:solidFill>
                            <a:srgbClr val="FFFF00"/>
                          </a:solidFill>
                          <a:latin typeface="Cambria Math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40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40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4000" b="0" i="1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sz="4000" b="0" i="1" smtClean="0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4000" b="0" i="1" smtClean="0">
                                          <a:solidFill>
                                            <a:srgbClr val="FFFF00"/>
                                          </a:solidFill>
                                          <a:latin typeface="Cambria Math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sz="4000" b="0" i="1" smtClean="0">
                                          <a:solidFill>
                                            <a:srgbClr val="FFFF00"/>
                                          </a:solidFill>
                                          <a:latin typeface="Cambria Math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sz="4000" b="0" i="1" smtClean="0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sz="4000" b="0" i="1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4000" b="0" i="1" smtClean="0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4000" b="0" i="1" smtClean="0">
                                          <a:solidFill>
                                            <a:srgbClr val="FFFF00"/>
                                          </a:solidFill>
                                          <a:latin typeface="Cambria Math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sz="4000" b="0" i="1" smtClean="0">
                                          <a:solidFill>
                                            <a:srgbClr val="FFFF00"/>
                                          </a:solidFill>
                                          <a:latin typeface="Cambria Math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sz="4000" b="0" i="1" smtClean="0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</a:rPr>
                                    <m:t>−1</m:t>
                                  </m:r>
                                </m:e>
                              </m:d>
                              <m:r>
                                <a:rPr lang="en-US" sz="4000" b="0" i="1" smtClean="0">
                                  <a:solidFill>
                                    <a:srgbClr val="FFFF00"/>
                                  </a:solidFill>
                                  <a:latin typeface="Cambria Math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40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sz="4000" i="1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4000" i="1">
                                          <a:solidFill>
                                            <a:srgbClr val="FFFF00"/>
                                          </a:solidFill>
                                          <a:latin typeface="Cambria Math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sz="4000" b="0" i="1" smtClean="0">
                                          <a:solidFill>
                                            <a:srgbClr val="FFFF00"/>
                                          </a:solidFill>
                                          <a:latin typeface="Cambria Math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sz="4000" i="1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sz="40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4000" i="1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4000" i="1">
                                          <a:solidFill>
                                            <a:srgbClr val="FFFF00"/>
                                          </a:solidFill>
                                          <a:latin typeface="Cambria Math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sz="4000" b="0" i="1" smtClean="0">
                                          <a:solidFill>
                                            <a:srgbClr val="FFFF00"/>
                                          </a:solidFill>
                                          <a:latin typeface="Cambria Math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sz="4000" i="1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</a:rPr>
                                    <m:t>−1</m:t>
                                  </m:r>
                                </m:e>
                              </m:d>
                            </m:num>
                            <m:den>
                              <m:sSub>
                                <m:sSubPr>
                                  <m:ctrlPr>
                                    <a:rPr lang="en-US" sz="4000" b="0" i="1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000" b="0" i="1" smtClean="0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sz="4000" b="0" i="1" smtClean="0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4000" b="0" i="1" smtClean="0">
                                  <a:solidFill>
                                    <a:srgbClr val="FFFF00"/>
                                  </a:solidFill>
                                  <a:latin typeface="Cambria Math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4000" b="0" i="1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000" b="0" i="1" smtClean="0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sz="4000" b="0" i="1" smtClean="0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4000" b="0" i="1" smtClean="0">
                                  <a:solidFill>
                                    <a:srgbClr val="FFFF00"/>
                                  </a:solidFill>
                                  <a:latin typeface="Cambria Math"/>
                                </a:rPr>
                                <m:t>−2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en-US" sz="4000" dirty="0" smtClean="0">
                  <a:solidFill>
                    <a:srgbClr val="FFFF0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>
                          <a:solidFill>
                            <a:srgbClr val="FFFF00"/>
                          </a:solidFill>
                          <a:latin typeface="Cambria Math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40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40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40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4000" b="0" i="1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  <m:t>5.7</m:t>
                                  </m:r>
                                </m:e>
                                <m:sup>
                                  <m:r>
                                    <a:rPr lang="en-US" sz="4000" i="1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sz="40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4000" b="0" i="1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  <m:r>
                                    <a:rPr lang="en-US" sz="4000" b="0" i="1" smtClean="0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</a:rPr>
                                    <m:t>0</m:t>
                                  </m:r>
                                  <m:r>
                                    <a:rPr lang="en-US" sz="4000" i="1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</a:rPr>
                                    <m:t>−1</m:t>
                                  </m:r>
                                </m:e>
                              </m:d>
                              <m:r>
                                <a:rPr lang="en-US" sz="4000" i="1">
                                  <a:solidFill>
                                    <a:srgbClr val="FFFF00"/>
                                  </a:solidFill>
                                  <a:latin typeface="Cambria Math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40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4000" b="0" i="1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  <m:t>9.9</m:t>
                                  </m:r>
                                </m:e>
                                <m:sup>
                                  <m:r>
                                    <a:rPr lang="en-US" sz="4000" i="1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sz="40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4000" b="0" i="1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  <m:r>
                                    <a:rPr lang="en-US" sz="4000" b="0" i="1" smtClean="0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</a:rPr>
                                    <m:t>0</m:t>
                                  </m:r>
                                  <m:r>
                                    <a:rPr lang="en-US" sz="4000" i="1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</a:rPr>
                                    <m:t>−1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sz="40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US" sz="4000" b="0" i="1" smtClean="0">
                                  <a:solidFill>
                                    <a:srgbClr val="FFFF00"/>
                                  </a:solidFill>
                                  <a:latin typeface="Cambria Math"/>
                                </a:rPr>
                                <m:t>0</m:t>
                              </m:r>
                              <m:r>
                                <a:rPr lang="en-US" sz="4000" i="1">
                                  <a:solidFill>
                                    <a:srgbClr val="FFFF00"/>
                                  </a:solidFill>
                                  <a:latin typeface="Cambria Math"/>
                                </a:rPr>
                                <m:t>+</m:t>
                              </m:r>
                              <m:r>
                                <a:rPr lang="en-US" sz="40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US" sz="4000" b="0" i="1" smtClean="0">
                                  <a:solidFill>
                                    <a:srgbClr val="FFFF00"/>
                                  </a:solidFill>
                                  <a:latin typeface="Cambria Math"/>
                                </a:rPr>
                                <m:t>0</m:t>
                              </m:r>
                              <m:r>
                                <a:rPr lang="en-US" sz="4000" i="1">
                                  <a:solidFill>
                                    <a:srgbClr val="FFFF00"/>
                                  </a:solidFill>
                                  <a:latin typeface="Cambria Math"/>
                                </a:rPr>
                                <m:t>−2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en-US" sz="4000" i="1" dirty="0" smtClean="0">
                  <a:solidFill>
                    <a:srgbClr val="FFFF00"/>
                  </a:solidFill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sz="4000" i="1">
                          <a:solidFill>
                            <a:srgbClr val="FFFF00"/>
                          </a:solidFill>
                          <a:latin typeface="Cambria Math"/>
                        </a:rPr>
                        <m:t>=</m:t>
                      </m:r>
                      <m:r>
                        <a:rPr lang="en-US" sz="40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𝟏𝟑𝟑</m:t>
                      </m:r>
                      <m:r>
                        <a:rPr lang="en-US" sz="40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40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𝟗</m:t>
                      </m:r>
                    </m:oMath>
                  </m:oMathPara>
                </a14:m>
                <a:endParaRPr lang="en-US" sz="4000" b="1" i="1" dirty="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505" y="1066800"/>
                <a:ext cx="8361329" cy="434529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 txBox="1"/>
          <p:nvPr/>
        </p:nvSpPr>
        <p:spPr>
          <a:xfrm>
            <a:off x="228598" y="228600"/>
            <a:ext cx="8455924" cy="64633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600" dirty="0">
                <a:solidFill>
                  <a:srgbClr val="FFFF00"/>
                </a:solidFill>
                <a:latin typeface="Gill Sans MT"/>
                <a:ea typeface="Gill Sans MT"/>
                <a:cs typeface="Gill Sans MT"/>
                <a:sym typeface="Gill Sans MT"/>
              </a:rPr>
              <a:t>What if the variance is considered </a:t>
            </a:r>
            <a:r>
              <a:rPr lang="en-US" sz="3600" b="1" i="1" dirty="0">
                <a:solidFill>
                  <a:srgbClr val="FFFF00"/>
                </a:solidFill>
                <a:latin typeface="Gill Sans MT"/>
                <a:ea typeface="Gill Sans MT"/>
                <a:cs typeface="Gill Sans MT"/>
                <a:sym typeface="Gill Sans MT"/>
              </a:rPr>
              <a:t>equal</a:t>
            </a:r>
            <a:r>
              <a:rPr lang="en-US" sz="3600" dirty="0">
                <a:solidFill>
                  <a:srgbClr val="FFFF00"/>
                </a:solidFill>
                <a:latin typeface="Gill Sans MT"/>
                <a:ea typeface="Gill Sans MT"/>
                <a:cs typeface="Gill Sans MT"/>
                <a:sym typeface="Gill Sans MT"/>
              </a:rPr>
              <a:t>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295400" y="1066800"/>
                <a:ext cx="6195414" cy="41477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40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sz="4400" i="1">
                              <a:solidFill>
                                <a:srgbClr val="FFFF00"/>
                              </a:solidFill>
                              <a:latin typeface="Cambria Math"/>
                              <a:ea typeface="Cambria Math"/>
                            </a:rPr>
                            <m:t>𝜎</m:t>
                          </m:r>
                        </m:e>
                        <m:sub>
                          <m:acc>
                            <m:accPr>
                              <m:chr m:val="̅"/>
                              <m:ctrlPr>
                                <a:rPr lang="en-US" sz="4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accPr>
                            <m:e>
                              <m:r>
                                <a:rPr lang="en-US" sz="4400" b="0" i="1" smtClean="0">
                                  <a:solidFill>
                                    <a:srgbClr val="FFFF00"/>
                                  </a:solidFill>
                                  <a:latin typeface="Cambria Math"/>
                                  <a:ea typeface="Cambria Math"/>
                                </a:rPr>
                                <m:t>𝑋</m:t>
                              </m:r>
                            </m:e>
                          </m:acc>
                          <m:r>
                            <a:rPr lang="en-US" sz="4400" b="0" i="1" baseline="-25000" smtClean="0">
                              <a:solidFill>
                                <a:srgbClr val="FFFF00"/>
                              </a:solidFill>
                              <a:latin typeface="Cambria Math"/>
                              <a:ea typeface="Cambria Math"/>
                            </a:rPr>
                            <m:t>1</m:t>
                          </m:r>
                          <m:r>
                            <a:rPr lang="en-US" sz="4400" i="1">
                              <a:solidFill>
                                <a:srgbClr val="FFFF00"/>
                              </a:solidFill>
                              <a:latin typeface="Cambria Math"/>
                              <a:ea typeface="Cambria Math"/>
                            </a:rPr>
                            <m:t>−</m:t>
                          </m:r>
                          <m:acc>
                            <m:accPr>
                              <m:chr m:val="̅"/>
                              <m:ctrlPr>
                                <a:rPr lang="en-US" sz="44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accPr>
                            <m:e>
                              <m:r>
                                <a:rPr lang="en-US" sz="4400" i="1">
                                  <a:solidFill>
                                    <a:srgbClr val="FFFF00"/>
                                  </a:solidFill>
                                  <a:latin typeface="Cambria Math"/>
                                  <a:ea typeface="Cambria Math"/>
                                </a:rPr>
                                <m:t>𝑋</m:t>
                              </m:r>
                            </m:e>
                          </m:acc>
                          <m:r>
                            <a:rPr lang="en-US" sz="4400" b="0" i="1" baseline="-25000" smtClean="0">
                              <a:solidFill>
                                <a:srgbClr val="FFFF00"/>
                              </a:solidFill>
                              <a:latin typeface="Cambria Math"/>
                              <a:ea typeface="Cambria Math"/>
                            </a:rPr>
                            <m:t>2</m:t>
                          </m:r>
                        </m:sub>
                      </m:sSub>
                      <m:r>
                        <a:rPr lang="en-US" sz="4400" b="0" i="1" smtClean="0">
                          <a:solidFill>
                            <a:srgbClr val="FFFF00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en-US" sz="4400" b="0" i="1" smtClean="0">
                          <a:solidFill>
                            <a:srgbClr val="FFFF00"/>
                          </a:solidFill>
                          <a:latin typeface="Cambria Math"/>
                          <a:ea typeface="Cambria Math"/>
                        </a:rPr>
                        <m:t>𝑃𝑉𝐸</m:t>
                      </m:r>
                      <m:rad>
                        <m:radPr>
                          <m:degHide m:val="on"/>
                          <m:ctrlPr>
                            <a:rPr lang="en-US" sz="4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4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fPr>
                            <m:num>
                              <m:r>
                                <a:rPr lang="en-US" sz="4400" b="0" i="1" smtClean="0">
                                  <a:solidFill>
                                    <a:srgbClr val="FFFF00"/>
                                  </a:solidFill>
                                  <a:latin typeface="Cambria Math"/>
                                  <a:ea typeface="Cambria Math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sz="4400" b="0" i="1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4400" b="0" i="1" smtClean="0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sz="4400" b="0" i="1" smtClean="0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  <m:r>
                            <a:rPr lang="en-US" sz="4400" b="0" i="1" smtClean="0">
                              <a:solidFill>
                                <a:srgbClr val="FFFF00"/>
                              </a:solidFill>
                              <a:latin typeface="Cambria Math"/>
                              <a:ea typeface="Cambria Math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44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fPr>
                            <m:num>
                              <m:r>
                                <a:rPr lang="en-US" sz="4400" b="0" i="1" smtClean="0">
                                  <a:solidFill>
                                    <a:srgbClr val="FFFF00"/>
                                  </a:solidFill>
                                  <a:latin typeface="Cambria Math"/>
                                  <a:ea typeface="Cambria Math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sz="44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4400" i="1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sz="4400" b="0" i="1" smtClean="0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2</m:t>
                                  </m:r>
                                </m:sub>
                              </m:sSub>
                            </m:den>
                          </m:f>
                        </m:e>
                      </m:rad>
                    </m:oMath>
                  </m:oMathPara>
                </a14:m>
                <a:endParaRPr lang="en-US" sz="4400" dirty="0" smtClean="0">
                  <a:solidFill>
                    <a:srgbClr val="FFFF00"/>
                  </a:solidFill>
                </a:endParaRPr>
              </a:p>
              <a:p>
                <a:r>
                  <a:rPr lang="en-US" sz="4400" dirty="0" smtClean="0">
                    <a:solidFill>
                      <a:srgbClr val="FFFF00"/>
                    </a:solidFill>
                    <a:ea typeface="Cambria Math"/>
                  </a:rPr>
                  <a:t>            </a:t>
                </a:r>
                <a14:m>
                  <m:oMath xmlns:m="http://schemas.openxmlformats.org/officeDocument/2006/math">
                    <m:r>
                      <a:rPr lang="en-US" sz="4400" i="1" smtClean="0">
                        <a:solidFill>
                          <a:srgbClr val="FFFF00"/>
                        </a:solidFill>
                        <a:latin typeface="Cambria Math"/>
                        <a:ea typeface="Cambria Math"/>
                      </a:rPr>
                      <m:t>=</m:t>
                    </m:r>
                    <m:r>
                      <a:rPr lang="en-US" sz="4400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/>
                      </a:rPr>
                      <m:t>133.9</m:t>
                    </m:r>
                    <m:rad>
                      <m:radPr>
                        <m:degHide m:val="on"/>
                        <m:ctrlPr>
                          <a:rPr lang="en-US" sz="4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sz="44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fPr>
                          <m:num>
                            <m:r>
                              <a:rPr lang="en-US" sz="4400" i="1">
                                <a:solidFill>
                                  <a:srgbClr val="FFFF00"/>
                                </a:solidFill>
                                <a:latin typeface="Cambria Math"/>
                                <a:ea typeface="Cambria Math"/>
                              </a:rPr>
                              <m:t>1</m:t>
                            </m:r>
                          </m:num>
                          <m:den>
                            <m:r>
                              <a:rPr lang="en-US" sz="4400" b="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  <m:t>4</m:t>
                            </m:r>
                            <m:r>
                              <a:rPr lang="en-US" sz="4400" b="0" i="1" smtClean="0">
                                <a:solidFill>
                                  <a:srgbClr val="FFFF00"/>
                                </a:solidFill>
                                <a:latin typeface="Cambria Math"/>
                                <a:ea typeface="Cambria Math"/>
                              </a:rPr>
                              <m:t>0</m:t>
                            </m:r>
                          </m:den>
                        </m:f>
                        <m:r>
                          <a:rPr lang="en-US" sz="4400" i="1">
                            <a:solidFill>
                              <a:srgbClr val="FFFF00"/>
                            </a:solidFill>
                            <a:latin typeface="Cambria Math"/>
                            <a:ea typeface="Cambria Math"/>
                          </a:rPr>
                          <m:t>+</m:t>
                        </m:r>
                        <m:f>
                          <m:fPr>
                            <m:ctrlPr>
                              <a:rPr lang="en-US" sz="44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fPr>
                          <m:num>
                            <m:r>
                              <a:rPr lang="en-US" sz="4400" i="1">
                                <a:solidFill>
                                  <a:srgbClr val="FFFF00"/>
                                </a:solidFill>
                                <a:latin typeface="Cambria Math"/>
                                <a:ea typeface="Cambria Math"/>
                              </a:rPr>
                              <m:t>1</m:t>
                            </m:r>
                          </m:num>
                          <m:den>
                            <m:r>
                              <a:rPr lang="en-US" sz="4400" b="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  <m:t>4</m:t>
                            </m:r>
                            <m:r>
                              <a:rPr lang="en-US" sz="4400" b="0" i="1" smtClean="0">
                                <a:solidFill>
                                  <a:srgbClr val="FFFF00"/>
                                </a:solidFill>
                                <a:latin typeface="Cambria Math"/>
                                <a:ea typeface="Cambria Math"/>
                              </a:rPr>
                              <m:t>0</m:t>
                            </m:r>
                          </m:den>
                        </m:f>
                      </m:e>
                    </m:rad>
                  </m:oMath>
                </a14:m>
                <a:endParaRPr lang="en-US" sz="4400" dirty="0" smtClean="0">
                  <a:solidFill>
                    <a:srgbClr val="FFFF00"/>
                  </a:solidFill>
                </a:endParaRPr>
              </a:p>
              <a:p>
                <a:r>
                  <a:rPr lang="en-US" sz="4400" dirty="0">
                    <a:solidFill>
                      <a:srgbClr val="FFFF00"/>
                    </a:solidFill>
                  </a:rPr>
                  <a:t>	</a:t>
                </a:r>
                <a:r>
                  <a:rPr lang="en-US" sz="4400" dirty="0" smtClean="0">
                    <a:solidFill>
                      <a:srgbClr val="FFFF00"/>
                    </a:solidFill>
                  </a:rPr>
                  <a:t>	</a:t>
                </a:r>
                <a14:m>
                  <m:oMath xmlns:m="http://schemas.openxmlformats.org/officeDocument/2006/math">
                    <m:r>
                      <a:rPr lang="en-US" sz="4400" i="1">
                        <a:solidFill>
                          <a:srgbClr val="FFFF00"/>
                        </a:solidFill>
                        <a:latin typeface="Cambria Math"/>
                        <a:ea typeface="Cambria Math"/>
                      </a:rPr>
                      <m:t>=</m:t>
                    </m:r>
                    <m:r>
                      <a:rPr lang="en-US" sz="4400" b="1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/>
                      </a:rPr>
                      <m:t>𝟐𝟗</m:t>
                    </m:r>
                    <m:r>
                      <a:rPr lang="en-US" sz="4400" b="1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/>
                      </a:rPr>
                      <m:t>.</m:t>
                    </m:r>
                    <m:r>
                      <a:rPr lang="en-US" sz="4400" b="1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/>
                      </a:rPr>
                      <m:t>𝟗𝟒</m:t>
                    </m:r>
                  </m:oMath>
                </a14:m>
                <a:endParaRPr lang="en-US" sz="4400" b="1" dirty="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5400" y="1066800"/>
                <a:ext cx="6195414" cy="41477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473412" y="5493375"/>
                <a:ext cx="5083892" cy="11079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360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600" b="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e>
                      <m:sub>
                        <m:r>
                          <a:rPr lang="en-US" sz="36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𝐶𝐿𝑇</m:t>
                        </m:r>
                      </m:sub>
                    </m:sSub>
                  </m:oMath>
                </a14:m>
                <a:r>
                  <a:rPr lang="en-US" sz="3600" dirty="0" smtClean="0">
                    <a:solidFill>
                      <a:srgbClr val="FFFF00"/>
                    </a:solidFill>
                  </a:rPr>
                  <a:t> = 33.5;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36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6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e>
                      <m:sub>
                        <m:r>
                          <a:rPr lang="en-US" sz="36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𝐴𝑇𝐿</m:t>
                        </m:r>
                      </m:sub>
                    </m:sSub>
                  </m:oMath>
                </a14:m>
                <a:r>
                  <a:rPr lang="en-US" sz="3600" dirty="0">
                    <a:solidFill>
                      <a:srgbClr val="FFFF00"/>
                    </a:solidFill>
                  </a:rPr>
                  <a:t> = </a:t>
                </a:r>
                <a:r>
                  <a:rPr lang="en-US" sz="3600" dirty="0" smtClean="0">
                    <a:solidFill>
                      <a:srgbClr val="FFFF00"/>
                    </a:solidFill>
                  </a:rPr>
                  <a:t>24.9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36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𝐶𝐿𝑇</m:t>
                        </m:r>
                      </m:sub>
                    </m:sSub>
                    <m:r>
                      <a:rPr lang="en-US" sz="3600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sz="3600" dirty="0">
                        <a:solidFill>
                          <a:srgbClr val="FFFF00"/>
                        </a:solidFill>
                      </a:rPr>
                      <m:t>5</m:t>
                    </m:r>
                    <m:r>
                      <m:rPr>
                        <m:nor/>
                      </m:rPr>
                      <a:rPr lang="en-US" sz="3600" b="0" i="0" dirty="0" smtClean="0">
                        <a:solidFill>
                          <a:srgbClr val="FFFF00"/>
                        </a:solidFill>
                      </a:rPr>
                      <m:t>.7</m:t>
                    </m:r>
                    <m:r>
                      <a:rPr lang="en-US" sz="3600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;    </m:t>
                    </m:r>
                    <m:sSub>
                      <m:sSubPr>
                        <m:ctrlPr>
                          <a:rPr lang="en-US" sz="36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36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𝐴𝑇𝐿</m:t>
                        </m:r>
                      </m:sub>
                    </m:sSub>
                    <m:r>
                      <a:rPr lang="en-US" sz="360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3600" dirty="0" smtClean="0">
                    <a:solidFill>
                      <a:srgbClr val="FFFF00"/>
                    </a:solidFill>
                  </a:rPr>
                  <a:t> 9.9</a:t>
                </a:r>
                <a:endParaRPr lang="en-US" sz="3600" dirty="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412" y="5493375"/>
                <a:ext cx="5083892" cy="1107996"/>
              </a:xfrm>
              <a:prstGeom prst="rect">
                <a:avLst/>
              </a:prstGeom>
              <a:blipFill>
                <a:blip r:embed="rId4"/>
                <a:stretch>
                  <a:fillRect l="-240" t="-12637" r="-1079" b="-24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 descr="http://upload.wikimedia.org/wikipedia/commons/c/c4/2-Dice-Icon.svg"/>
          <p:cNvSpPr/>
          <p:nvPr/>
        </p:nvSpPr>
        <p:spPr>
          <a:xfrm>
            <a:off x="155575" y="-144463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  <p:sp>
        <p:nvSpPr>
          <p:cNvPr id="101" name="Shape 101" descr="http://upload.wikimedia.org/wikipedia/commons/c/c4/2-Dice-Icon.svg"/>
          <p:cNvSpPr/>
          <p:nvPr/>
        </p:nvSpPr>
        <p:spPr>
          <a:xfrm>
            <a:off x="307975" y="7937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  <p:sp>
        <p:nvSpPr>
          <p:cNvPr id="102" name="Shape 102" descr="http://upload.wikimedia.org/wikipedia/commons/c/c4/2-Dice-Icon.svg"/>
          <p:cNvSpPr/>
          <p:nvPr/>
        </p:nvSpPr>
        <p:spPr>
          <a:xfrm>
            <a:off x="460375" y="160336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  <p:sp>
        <p:nvSpPr>
          <p:cNvPr id="103" name="Shape 103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dk1"/>
              </a:buClr>
              <a:buSzPct val="25000"/>
              <a:buFont typeface="Gill Sans MT"/>
              <a:buNone/>
            </a:pPr>
            <a:endParaRPr sz="4400" b="0" i="0" u="none" strike="noStrike" cap="none">
              <a:solidFill>
                <a:schemeClr val="dk1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  <p:graphicFrame>
        <p:nvGraphicFramePr>
          <p:cNvPr id="104" name="Shape 104"/>
          <p:cNvGraphicFramePr/>
          <p:nvPr/>
        </p:nvGraphicFramePr>
        <p:xfrm>
          <a:off x="457200" y="1371600"/>
          <a:ext cx="8194700" cy="4043495"/>
        </p:xfrm>
        <a:graphic>
          <a:graphicData uri="http://schemas.openxmlformats.org/drawingml/2006/table">
            <a:tbl>
              <a:tblPr firstRow="1" bandRow="1">
                <a:noFill/>
                <a:tableStyleId>{7214A801-4AF4-4E4B-AA36-B20F28C4ABE5}</a:tableStyleId>
              </a:tblPr>
              <a:tblGrid>
                <a:gridCol w="4097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97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 u="none" strike="noStrike" cap="none"/>
                        <a:t>Variablesc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/>
                        <a:t>Tests; test statistics; SE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00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/>
                        <a:t>Continuous; one sample: </a:t>
                      </a:r>
                      <a:r>
                        <a:rPr lang="en-US" sz="1800">
                          <a:latin typeface="Noto Sans Symbols"/>
                          <a:ea typeface="Noto Sans Symbols"/>
                          <a:cs typeface="Noto Sans Symbols"/>
                          <a:sym typeface="Noto Sans Symbols"/>
                        </a:rPr>
                        <a:t>σ</a:t>
                      </a:r>
                      <a:r>
                        <a:rPr lang="en-US" sz="1800"/>
                        <a:t> known and n &gt; 30 OR data is a proportion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/>
                        <a:t>One-sample z-test; Z;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/>
                        <a:t>SE = </a:t>
                      </a:r>
                      <a:r>
                        <a:rPr lang="en-US" sz="1800">
                          <a:latin typeface="Noto Sans Symbols"/>
                          <a:ea typeface="Noto Sans Symbols"/>
                          <a:cs typeface="Noto Sans Symbols"/>
                          <a:sym typeface="Noto Sans Symbols"/>
                        </a:rPr>
                        <a:t>σ</a:t>
                      </a:r>
                      <a:r>
                        <a:rPr lang="en-US" sz="1800"/>
                        <a:t>/sqrt(n); OR Diff. of proportions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00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/>
                        <a:t>Continuous; one sample: </a:t>
                      </a:r>
                      <a:r>
                        <a:rPr lang="en-US" sz="1800">
                          <a:latin typeface="Noto Sans Symbols"/>
                          <a:ea typeface="Noto Sans Symbols"/>
                          <a:cs typeface="Noto Sans Symbols"/>
                          <a:sym typeface="Noto Sans Symbols"/>
                        </a:rPr>
                        <a:t>σ</a:t>
                      </a:r>
                      <a:r>
                        <a:rPr lang="en-US" sz="1800"/>
                        <a:t> unknown or n &lt; 30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/>
                        <a:t>One-sample t-test; t; SE = s/sqrt(n-1)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00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Continuous; two samples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Student’s t-test for difference of means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>
                          <a:solidFill>
                            <a:srgbClr val="A5A5A5"/>
                          </a:solidFill>
                        </a:rPr>
                        <a:t>Continuous; paired samples 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>
                          <a:solidFill>
                            <a:srgbClr val="A5A5A5"/>
                          </a:solidFill>
                        </a:rPr>
                        <a:t>Paired t-test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400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A5A5A5"/>
                        </a:buClr>
                        <a:buSzPct val="25000"/>
                        <a:buFont typeface="Gill Sans MT"/>
                        <a:buNone/>
                      </a:pPr>
                      <a:r>
                        <a:rPr lang="en-US" sz="1800">
                          <a:solidFill>
                            <a:srgbClr val="A5A5A5"/>
                          </a:solidFill>
                        </a:rPr>
                        <a:t>Continuous; more than two samples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800">
                        <a:solidFill>
                          <a:srgbClr val="A5A5A5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A5A5A5"/>
                        </a:buClr>
                        <a:buSzPct val="25000"/>
                        <a:buFont typeface="Gill Sans MT"/>
                        <a:buNone/>
                      </a:pPr>
                      <a:r>
                        <a:rPr lang="en-US" sz="1800">
                          <a:solidFill>
                            <a:srgbClr val="A5A5A5"/>
                          </a:solidFill>
                        </a:rPr>
                        <a:t>ANOVA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800">
                        <a:solidFill>
                          <a:srgbClr val="A5A5A5"/>
                        </a:solidFill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>
                          <a:solidFill>
                            <a:srgbClr val="A5A5A5"/>
                          </a:solidFill>
                        </a:rPr>
                        <a:t>Discrete; two variables; counts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>
                          <a:solidFill>
                            <a:srgbClr val="A5A5A5"/>
                          </a:solidFill>
                        </a:rPr>
                        <a:t>Chi-square, goodness of fit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>
                          <a:solidFill>
                            <a:srgbClr val="A5A5A5"/>
                          </a:solidFill>
                        </a:rPr>
                        <a:t>Continuous; two or more variables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>
                          <a:solidFill>
                            <a:srgbClr val="A5A5A5"/>
                          </a:solidFill>
                        </a:rPr>
                        <a:t>Regression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05" name="Shape 105"/>
          <p:cNvSpPr/>
          <p:nvPr/>
        </p:nvSpPr>
        <p:spPr>
          <a:xfrm>
            <a:off x="457200" y="3048000"/>
            <a:ext cx="8229600" cy="609599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  <p:cxnSp>
        <p:nvCxnSpPr>
          <p:cNvPr id="106" name="Shape 106"/>
          <p:cNvCxnSpPr/>
          <p:nvPr/>
        </p:nvCxnSpPr>
        <p:spPr>
          <a:xfrm rot="10800000">
            <a:off x="4343400" y="3733800"/>
            <a:ext cx="1600199" cy="1904999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stealth" w="lg" len="lg"/>
          </a:ln>
        </p:spPr>
      </p:cxnSp>
      <p:sp>
        <p:nvSpPr>
          <p:cNvPr id="107" name="Shape 107"/>
          <p:cNvSpPr txBox="1"/>
          <p:nvPr/>
        </p:nvSpPr>
        <p:spPr>
          <a:xfrm>
            <a:off x="5791200" y="5791200"/>
            <a:ext cx="2970179" cy="64633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600" dirty="0">
                <a:solidFill>
                  <a:srgbClr val="FF0000"/>
                </a:solidFill>
                <a:latin typeface="Gill Sans MT"/>
                <a:ea typeface="Gill Sans MT"/>
                <a:cs typeface="Gill Sans MT"/>
                <a:sym typeface="Gill Sans MT"/>
              </a:rPr>
              <a:t>You are here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 txBox="1"/>
          <p:nvPr/>
        </p:nvSpPr>
        <p:spPr>
          <a:xfrm>
            <a:off x="228598" y="228600"/>
            <a:ext cx="8455924" cy="64633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6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What if the variance is considered </a:t>
            </a:r>
            <a:r>
              <a:rPr lang="en-US" sz="3600" b="1" i="1">
                <a:solidFill>
                  <a:srgbClr val="FF0000"/>
                </a:solidFill>
                <a:latin typeface="Gill Sans MT"/>
                <a:ea typeface="Gill Sans MT"/>
                <a:cs typeface="Gill Sans MT"/>
                <a:sym typeface="Gill Sans MT"/>
              </a:rPr>
              <a:t>equal</a:t>
            </a:r>
            <a:r>
              <a:rPr lang="en-US" sz="36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?</a:t>
            </a:r>
          </a:p>
        </p:txBody>
      </p:sp>
      <p:sp>
        <p:nvSpPr>
          <p:cNvPr id="268" name="Shape 268"/>
          <p:cNvSpPr txBox="1"/>
          <p:nvPr/>
        </p:nvSpPr>
        <p:spPr>
          <a:xfrm>
            <a:off x="650541" y="3439207"/>
            <a:ext cx="8273162" cy="58477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2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In this case, the null hypothesis is STILL rejected</a:t>
            </a:r>
            <a:r>
              <a:rPr lang="en-US" sz="3200" dirty="0" smtClean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.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lang="en-US" sz="3200" dirty="0">
              <a:solidFill>
                <a:srgbClr val="FFFF66"/>
              </a:solidFill>
              <a:latin typeface="Gill Sans MT"/>
              <a:ea typeface="Gill Sans MT"/>
              <a:cs typeface="Gill Sans MT"/>
              <a:sym typeface="Gill Sans MT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200" dirty="0" smtClean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Unequal variances: t = -1.3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200" dirty="0" smtClean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Equal variances: t = -0.29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650542" y="1143000"/>
                <a:ext cx="8001000" cy="12957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solidFill>
                            <a:srgbClr val="FFFF66"/>
                          </a:solidFill>
                          <a:latin typeface="Cambria Math"/>
                          <a:ea typeface="Cambria Math"/>
                        </a:rPr>
                        <m:t>𝑡</m:t>
                      </m:r>
                      <m:r>
                        <a:rPr lang="en-US" sz="3600" b="0" i="1" smtClean="0">
                          <a:solidFill>
                            <a:srgbClr val="FFFF66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f>
                        <m:fPr>
                          <m:ctrlPr>
                            <a:rPr lang="en-US" sz="3600" b="0" i="1" smtClean="0">
                              <a:solidFill>
                                <a:srgbClr val="FFFF66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3600" i="1">
                                  <a:solidFill>
                                    <a:srgbClr val="FFFF66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sz="3600" i="1">
                                      <a:solidFill>
                                        <a:srgbClr val="FFFF66"/>
                                      </a:soli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en-US" sz="3600" i="1">
                                      <a:solidFill>
                                        <a:srgbClr val="FFFF66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𝑋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3600" i="1">
                                  <a:solidFill>
                                    <a:srgbClr val="FFFF66"/>
                                  </a:solidFill>
                                  <a:latin typeface="Cambria Math"/>
                                  <a:ea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3600" i="1">
                              <a:solidFill>
                                <a:srgbClr val="FFFF66"/>
                              </a:solidFill>
                              <a:latin typeface="Cambria Math"/>
                              <a:ea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3600" i="1">
                                  <a:solidFill>
                                    <a:srgbClr val="FFFF66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sz="3600" i="1">
                                      <a:solidFill>
                                        <a:srgbClr val="FFFF66"/>
                                      </a:soli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en-US" sz="3600" i="1">
                                      <a:solidFill>
                                        <a:srgbClr val="FFFF66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𝑋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3600" i="1">
                                  <a:solidFill>
                                    <a:srgbClr val="FFFF66"/>
                                  </a:solidFill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US" sz="3600" b="1" i="1" dirty="0">
                              <a:solidFill>
                                <a:srgbClr val="FFFF66"/>
                              </a:solidFill>
                            </a:rPr>
                            <m:t> </m:t>
                          </m:r>
                        </m:num>
                        <m:den>
                          <m:sSub>
                            <m:sSubPr>
                              <m:ctrlPr>
                                <a:rPr lang="en-US" sz="3600" i="1">
                                  <a:solidFill>
                                    <a:srgbClr val="FFFF66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sz="3600" i="1">
                                  <a:solidFill>
                                    <a:srgbClr val="FFFF66"/>
                                  </a:solidFill>
                                  <a:latin typeface="Cambria Math"/>
                                  <a:ea typeface="Cambria Math"/>
                                </a:rPr>
                                <m:t>𝜎</m:t>
                              </m:r>
                            </m:e>
                            <m:sub>
                              <m:acc>
                                <m:accPr>
                                  <m:chr m:val="̅"/>
                                  <m:ctrlPr>
                                    <a:rPr lang="en-US" sz="3600" i="1">
                                      <a:solidFill>
                                        <a:srgbClr val="FFFF66"/>
                                      </a:soli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en-US" sz="3600" i="1">
                                      <a:solidFill>
                                        <a:srgbClr val="FFFF66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𝑋</m:t>
                                  </m:r>
                                </m:e>
                              </m:acc>
                              <m:r>
                                <a:rPr lang="en-US" sz="3600" i="1" baseline="-25000">
                                  <a:solidFill>
                                    <a:srgbClr val="FFFF66"/>
                                  </a:solidFill>
                                  <a:latin typeface="Cambria Math"/>
                                  <a:ea typeface="Cambria Math"/>
                                </a:rPr>
                                <m:t>1</m:t>
                              </m:r>
                              <m:r>
                                <a:rPr lang="en-US" sz="3600" i="1">
                                  <a:solidFill>
                                    <a:srgbClr val="FFFF66"/>
                                  </a:solidFill>
                                  <a:latin typeface="Cambria Math"/>
                                  <a:ea typeface="Cambria Math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sz="3600" i="1">
                                      <a:solidFill>
                                        <a:srgbClr val="FFFF66"/>
                                      </a:soli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en-US" sz="3600" i="1">
                                      <a:solidFill>
                                        <a:srgbClr val="FFFF66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𝑋</m:t>
                                  </m:r>
                                </m:e>
                              </m:acc>
                              <m:r>
                                <a:rPr lang="en-US" sz="3600" i="1" baseline="-25000">
                                  <a:solidFill>
                                    <a:srgbClr val="FFFF66"/>
                                  </a:solidFill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sz="3600" b="0" i="1" smtClean="0">
                          <a:solidFill>
                            <a:srgbClr val="FFFF66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f>
                        <m:fPr>
                          <m:ctrlPr>
                            <a:rPr lang="en-US" sz="3600" b="0" i="1" smtClean="0">
                              <a:solidFill>
                                <a:srgbClr val="FFFF66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US" sz="3600" b="0" i="1" smtClean="0">
                              <a:solidFill>
                                <a:srgbClr val="FFFF66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33.5</m:t>
                          </m:r>
                          <m:r>
                            <a:rPr lang="en-US" sz="3600" b="0" i="1" smtClean="0">
                              <a:solidFill>
                                <a:srgbClr val="FFFF66"/>
                              </a:solidFill>
                              <a:latin typeface="Cambria Math"/>
                              <a:ea typeface="Cambria Math"/>
                            </a:rPr>
                            <m:t>−</m:t>
                          </m:r>
                          <m:r>
                            <a:rPr lang="en-US" sz="3600" b="0" i="1" smtClean="0">
                              <a:solidFill>
                                <a:srgbClr val="FFFF66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24.9</m:t>
                          </m:r>
                        </m:num>
                        <m:den>
                          <m:r>
                            <a:rPr lang="en-US" sz="3600" b="0" i="1" smtClean="0">
                              <a:solidFill>
                                <a:srgbClr val="FFFF66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29.94</m:t>
                          </m:r>
                        </m:den>
                      </m:f>
                      <m:r>
                        <a:rPr lang="en-US" sz="3600" b="0" i="1" smtClean="0">
                          <a:solidFill>
                            <a:srgbClr val="FFFF66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en-US" sz="3600" b="1" i="1" smtClean="0">
                          <a:solidFill>
                            <a:srgbClr val="FFFF66"/>
                          </a:solidFill>
                          <a:latin typeface="Cambria Math"/>
                          <a:ea typeface="Cambria Math"/>
                        </a:rPr>
                        <m:t>−</m:t>
                      </m:r>
                      <m:r>
                        <a:rPr lang="en-US" sz="3600" b="1" i="1" smtClean="0">
                          <a:solidFill>
                            <a:srgbClr val="FFFF66"/>
                          </a:solidFill>
                          <a:latin typeface="Cambria Math" panose="02040503050406030204" pitchFamily="18" charset="0"/>
                          <a:ea typeface="Cambria Math"/>
                        </a:rPr>
                        <m:t>𝟎</m:t>
                      </m:r>
                      <m:r>
                        <a:rPr lang="en-US" sz="3600" b="1" i="1" smtClean="0">
                          <a:solidFill>
                            <a:srgbClr val="FFFF66"/>
                          </a:solidFill>
                          <a:latin typeface="Cambria Math"/>
                          <a:ea typeface="Cambria Math"/>
                        </a:rPr>
                        <m:t>.</m:t>
                      </m:r>
                      <m:r>
                        <a:rPr lang="en-US" sz="3600" b="1" i="1" smtClean="0">
                          <a:solidFill>
                            <a:srgbClr val="FFFF66"/>
                          </a:solidFill>
                          <a:latin typeface="Cambria Math" panose="02040503050406030204" pitchFamily="18" charset="0"/>
                          <a:ea typeface="Cambria Math"/>
                        </a:rPr>
                        <m:t>𝟐𝟗</m:t>
                      </m:r>
                    </m:oMath>
                  </m:oMathPara>
                </a14:m>
                <a:endParaRPr lang="en-US" sz="3600" b="1" i="1" dirty="0" smtClean="0">
                  <a:solidFill>
                    <a:srgbClr val="FFFF66"/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542" y="1143000"/>
                <a:ext cx="8001000" cy="1295739"/>
              </a:xfrm>
              <a:prstGeom prst="rect">
                <a:avLst/>
              </a:prstGeom>
              <a:blipFill>
                <a:blip r:embed="rId3"/>
                <a:stretch>
                  <a:fillRect b="-37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 txBox="1"/>
          <p:nvPr/>
        </p:nvSpPr>
        <p:spPr>
          <a:xfrm>
            <a:off x="316172" y="195213"/>
            <a:ext cx="8455924" cy="92332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54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You try it: </a:t>
            </a:r>
          </a:p>
        </p:txBody>
      </p:sp>
      <p:sp>
        <p:nvSpPr>
          <p:cNvPr id="276" name="Shape 276"/>
          <p:cNvSpPr/>
          <p:nvPr/>
        </p:nvSpPr>
        <p:spPr>
          <a:xfrm>
            <a:off x="316172" y="1011512"/>
            <a:ext cx="8686800" cy="76944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457200" marR="0" lvl="0" indent="-457200" algn="l" rtl="0">
              <a:spcBef>
                <a:spcPts val="0"/>
              </a:spcBef>
              <a:buClr>
                <a:srgbClr val="FFFF66"/>
              </a:buClr>
              <a:buSzPct val="100000"/>
              <a:buFont typeface="Arial"/>
              <a:buChar char="•"/>
            </a:pPr>
            <a:r>
              <a:rPr lang="en-US" sz="44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Comparing miles per gallon</a:t>
            </a:r>
          </a:p>
        </p:txBody>
      </p:sp>
      <p:pic>
        <p:nvPicPr>
          <p:cNvPr id="277" name="Shape 2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6324" y="2226750"/>
            <a:ext cx="6615098" cy="4412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 txBox="1"/>
          <p:nvPr/>
        </p:nvSpPr>
        <p:spPr>
          <a:xfrm>
            <a:off x="228597" y="228600"/>
            <a:ext cx="8967283" cy="120032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6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You can also test </a:t>
            </a:r>
            <a:r>
              <a:rPr lang="en-US" sz="3600" b="1" i="1" dirty="0">
                <a:solidFill>
                  <a:srgbClr val="FF0000"/>
                </a:solidFill>
                <a:latin typeface="Gill Sans MT"/>
                <a:ea typeface="Gill Sans MT"/>
                <a:cs typeface="Gill Sans MT"/>
                <a:sym typeface="Gill Sans MT"/>
              </a:rPr>
              <a:t>difference of proportions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6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Three equations are needed:</a:t>
            </a:r>
          </a:p>
        </p:txBody>
      </p:sp>
      <p:sp>
        <p:nvSpPr>
          <p:cNvPr id="284" name="Shape 284"/>
          <p:cNvSpPr/>
          <p:nvPr/>
        </p:nvSpPr>
        <p:spPr>
          <a:xfrm>
            <a:off x="990600" y="1428929"/>
            <a:ext cx="5943599" cy="106099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l="-3691" t="-4021"/>
            </a:stretch>
          </a:blip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>
                <a:latin typeface="Gill Sans MT"/>
                <a:ea typeface="Gill Sans MT"/>
                <a:cs typeface="Gill Sans MT"/>
                <a:sym typeface="Gill Sans MT"/>
              </a:rPr>
              <a:t> </a:t>
            </a:r>
          </a:p>
        </p:txBody>
      </p:sp>
      <p:sp>
        <p:nvSpPr>
          <p:cNvPr id="285" name="Shape 285"/>
          <p:cNvSpPr/>
          <p:nvPr/>
        </p:nvSpPr>
        <p:spPr>
          <a:xfrm>
            <a:off x="990600" y="2590800"/>
            <a:ext cx="6858671" cy="1344983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l="-3199"/>
            </a:stretch>
          </a:blip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>
                <a:latin typeface="Gill Sans MT"/>
                <a:ea typeface="Gill Sans MT"/>
                <a:cs typeface="Gill Sans MT"/>
                <a:sym typeface="Gill Sans MT"/>
              </a:rPr>
              <a:t> </a:t>
            </a:r>
          </a:p>
        </p:txBody>
      </p:sp>
      <p:sp>
        <p:nvSpPr>
          <p:cNvPr id="286" name="Shape 286"/>
          <p:cNvSpPr/>
          <p:nvPr/>
        </p:nvSpPr>
        <p:spPr>
          <a:xfrm>
            <a:off x="990600" y="3985453"/>
            <a:ext cx="3875932" cy="1043747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l="-5668" t="-1169" b="-1752"/>
            </a:stretch>
          </a:blip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>
                <a:latin typeface="Gill Sans MT"/>
                <a:ea typeface="Gill Sans MT"/>
                <a:cs typeface="Gill Sans MT"/>
                <a:sym typeface="Gill Sans MT"/>
              </a:rPr>
              <a:t> </a:t>
            </a:r>
          </a:p>
        </p:txBody>
      </p:sp>
      <p:sp>
        <p:nvSpPr>
          <p:cNvPr id="287" name="Shape 287"/>
          <p:cNvSpPr txBox="1"/>
          <p:nvPr/>
        </p:nvSpPr>
        <p:spPr>
          <a:xfrm>
            <a:off x="609600" y="5105400"/>
            <a:ext cx="8229600" cy="138499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In a recent survey, 63% of Georgia students (n=64) said they drank coffee everyday. 71% of GA Tech students said the same (n=76). Are these numbers different?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/>
          <p:nvPr/>
        </p:nvSpPr>
        <p:spPr>
          <a:xfrm>
            <a:off x="457200" y="299025"/>
            <a:ext cx="7510800" cy="646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600" b="1" u="sng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Two sample tests</a:t>
            </a:r>
          </a:p>
        </p:txBody>
      </p:sp>
      <p:sp>
        <p:nvSpPr>
          <p:cNvPr id="114" name="Shape 114"/>
          <p:cNvSpPr/>
          <p:nvPr/>
        </p:nvSpPr>
        <p:spPr>
          <a:xfrm>
            <a:off x="605849" y="2237625"/>
            <a:ext cx="8001000" cy="224676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457200" marR="0" lvl="0" indent="-457200" algn="l" rtl="0">
              <a:spcBef>
                <a:spcPts val="0"/>
              </a:spcBef>
              <a:buClr>
                <a:srgbClr val="FFFF66"/>
              </a:buClr>
              <a:buSzPct val="100000"/>
              <a:buFont typeface="Arial"/>
              <a:buChar char="•"/>
            </a:pPr>
            <a:r>
              <a:rPr lang="en-US" sz="28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Does taking aspirin reduce the risk of heart attack?</a:t>
            </a:r>
          </a:p>
          <a:p>
            <a:pPr marL="457200" marR="0" lvl="0" indent="-457200" algn="l" rtl="0">
              <a:spcBef>
                <a:spcPts val="0"/>
              </a:spcBef>
              <a:buClr>
                <a:srgbClr val="FFFF66"/>
              </a:buClr>
              <a:buSzPct val="100000"/>
              <a:buFont typeface="Arial"/>
              <a:buChar char="•"/>
            </a:pPr>
            <a:r>
              <a:rPr lang="en-US" sz="28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Do women travel farther than men to buy clothing?</a:t>
            </a:r>
          </a:p>
          <a:p>
            <a:pPr marL="457200" marR="0" lvl="0" indent="-457200" algn="l" rtl="0">
              <a:spcBef>
                <a:spcPts val="0"/>
              </a:spcBef>
              <a:buClr>
                <a:srgbClr val="FFFF66"/>
              </a:buClr>
              <a:buSzPct val="100000"/>
              <a:buFont typeface="Arial"/>
              <a:buChar char="•"/>
            </a:pPr>
            <a:r>
              <a:rPr lang="en-US" sz="28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Does a bank prefer to lend to whites over blacks?</a:t>
            </a:r>
          </a:p>
        </p:txBody>
      </p:sp>
      <p:sp>
        <p:nvSpPr>
          <p:cNvPr id="115" name="Shape 115"/>
          <p:cNvSpPr txBox="1"/>
          <p:nvPr/>
        </p:nvSpPr>
        <p:spPr>
          <a:xfrm>
            <a:off x="457200" y="945225"/>
            <a:ext cx="7587300" cy="646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6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Comparing means of two samples 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Shape 121" descr="http://my.execpc.com/~helberg/pitfalls/power.GI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43400" y="3276600"/>
            <a:ext cx="4579712" cy="3434785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Shape 122"/>
          <p:cNvSpPr/>
          <p:nvPr/>
        </p:nvSpPr>
        <p:spPr>
          <a:xfrm>
            <a:off x="152400" y="191631"/>
            <a:ext cx="8770711" cy="7078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6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More complicated than a one sample test</a:t>
            </a:r>
          </a:p>
        </p:txBody>
      </p:sp>
      <p:sp>
        <p:nvSpPr>
          <p:cNvPr id="123" name="Shape 123"/>
          <p:cNvSpPr/>
          <p:nvPr/>
        </p:nvSpPr>
        <p:spPr>
          <a:xfrm>
            <a:off x="537256" y="881320"/>
            <a:ext cx="8001000" cy="224676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457200" marR="0" lvl="0" indent="-457200" algn="l" rtl="0">
              <a:spcBef>
                <a:spcPts val="0"/>
              </a:spcBef>
              <a:buClr>
                <a:srgbClr val="FFFF66"/>
              </a:buClr>
              <a:buSzPct val="100000"/>
              <a:buFont typeface="Arial"/>
              <a:buChar char="•"/>
            </a:pPr>
            <a:r>
              <a:rPr lang="en-US" sz="28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More uncertainty with two samples: both mean and variance.</a:t>
            </a:r>
          </a:p>
          <a:p>
            <a:pPr marL="457200" marR="0" lvl="0" indent="-457200" algn="l" rtl="0">
              <a:spcBef>
                <a:spcPts val="0"/>
              </a:spcBef>
              <a:buClr>
                <a:srgbClr val="FFFF66"/>
              </a:buClr>
              <a:buSzPct val="100000"/>
              <a:buFont typeface="Arial"/>
              <a:buChar char="•"/>
            </a:pPr>
            <a:r>
              <a:rPr lang="en-US" sz="28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Key question: are the means of these groups significantly different given the variance in both groups?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/>
          <p:nvPr/>
        </p:nvSpPr>
        <p:spPr>
          <a:xfrm>
            <a:off x="457200" y="299025"/>
            <a:ext cx="6786900" cy="646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6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An example</a:t>
            </a:r>
          </a:p>
        </p:txBody>
      </p:sp>
      <p:sp>
        <p:nvSpPr>
          <p:cNvPr id="130" name="Shape 130"/>
          <p:cNvSpPr txBox="1"/>
          <p:nvPr/>
        </p:nvSpPr>
        <p:spPr>
          <a:xfrm>
            <a:off x="914400" y="945345"/>
            <a:ext cx="7937770" cy="17543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6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Is there a difference in </a:t>
            </a:r>
            <a:r>
              <a:rPr lang="en-US" sz="3600" dirty="0" smtClean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the commute times in Charlotte versus Atlanta?</a:t>
            </a:r>
            <a:endParaRPr lang="en-US" sz="3600" dirty="0">
              <a:solidFill>
                <a:srgbClr val="FFFF66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  <p:sp>
        <p:nvSpPr>
          <p:cNvPr id="131" name="Shape 131"/>
          <p:cNvSpPr txBox="1"/>
          <p:nvPr/>
        </p:nvSpPr>
        <p:spPr>
          <a:xfrm>
            <a:off x="533399" y="3048000"/>
            <a:ext cx="8077199" cy="15696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2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We have two </a:t>
            </a:r>
            <a:r>
              <a:rPr lang="en-US" sz="3200" dirty="0" smtClean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population means:</a:t>
            </a:r>
            <a:endParaRPr lang="en-US" sz="3200" dirty="0">
              <a:solidFill>
                <a:srgbClr val="FFFF66"/>
              </a:solidFill>
              <a:latin typeface="Gill Sans MT"/>
              <a:ea typeface="Gill Sans MT"/>
              <a:cs typeface="Gill Sans MT"/>
              <a:sym typeface="Gill Sans MT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2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	One for </a:t>
            </a:r>
            <a:r>
              <a:rPr lang="en-US" sz="3200" dirty="0" smtClean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Charlotte (</a:t>
            </a:r>
            <a:r>
              <a:rPr lang="en-US" sz="3200" b="1" dirty="0" smtClean="0">
                <a:solidFill>
                  <a:srgbClr val="FFFF66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μ</a:t>
            </a:r>
            <a:r>
              <a:rPr lang="en-US" sz="3200" baseline="-25000" dirty="0" smtClean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1</a:t>
            </a:r>
            <a:r>
              <a:rPr lang="en-US" sz="32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)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2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	One for </a:t>
            </a:r>
            <a:r>
              <a:rPr lang="en-US" sz="3200" dirty="0" smtClean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Atlanta </a:t>
            </a:r>
            <a:r>
              <a:rPr lang="en-US" sz="32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(</a:t>
            </a:r>
            <a:r>
              <a:rPr lang="en-US" sz="3200" b="1" dirty="0">
                <a:solidFill>
                  <a:srgbClr val="FFFF66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μ</a:t>
            </a:r>
            <a:r>
              <a:rPr lang="en-US" sz="3200" baseline="-250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2</a:t>
            </a:r>
            <a:r>
              <a:rPr lang="en-US" sz="32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)</a:t>
            </a:r>
          </a:p>
        </p:txBody>
      </p:sp>
      <p:sp>
        <p:nvSpPr>
          <p:cNvPr id="132" name="Shape 132"/>
          <p:cNvSpPr txBox="1"/>
          <p:nvPr/>
        </p:nvSpPr>
        <p:spPr>
          <a:xfrm>
            <a:off x="533400" y="4876800"/>
            <a:ext cx="6464030" cy="58477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2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What’s the null hypothesis?</a:t>
            </a:r>
          </a:p>
        </p:txBody>
      </p:sp>
      <p:sp>
        <p:nvSpPr>
          <p:cNvPr id="133" name="Shape 133"/>
          <p:cNvSpPr/>
          <p:nvPr/>
        </p:nvSpPr>
        <p:spPr>
          <a:xfrm>
            <a:off x="1083214" y="5397674"/>
            <a:ext cx="1507200" cy="646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600" b="1" dirty="0">
                <a:solidFill>
                  <a:srgbClr val="FFFF66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μ</a:t>
            </a:r>
            <a:r>
              <a:rPr lang="en-US" sz="3600" baseline="-250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1 </a:t>
            </a:r>
            <a:r>
              <a:rPr lang="en-US" sz="32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=</a:t>
            </a:r>
            <a:r>
              <a:rPr lang="en-US" sz="36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3600" b="1" dirty="0">
                <a:solidFill>
                  <a:srgbClr val="FFFF66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μ</a:t>
            </a:r>
            <a:r>
              <a:rPr lang="en-US" sz="3600" baseline="-250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2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/>
          <p:nvPr/>
        </p:nvSpPr>
        <p:spPr>
          <a:xfrm>
            <a:off x="228600" y="228600"/>
            <a:ext cx="7696199" cy="17543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buSzPct val="25000"/>
            </a:pPr>
            <a:r>
              <a:rPr lang="en-US" sz="3600" dirty="0">
                <a:solidFill>
                  <a:srgbClr val="FFFF00"/>
                </a:solidFill>
                <a:latin typeface="Gill Sans MT"/>
                <a:ea typeface="Gill Sans MT"/>
                <a:cs typeface="Gill Sans MT"/>
                <a:sym typeface="Gill Sans MT"/>
              </a:rPr>
              <a:t>Is there a difference in the commute times in Charlotte versus Atlanta?</a:t>
            </a:r>
          </a:p>
        </p:txBody>
      </p:sp>
      <p:sp>
        <p:nvSpPr>
          <p:cNvPr id="140" name="Shape 140"/>
          <p:cNvSpPr txBox="1"/>
          <p:nvPr/>
        </p:nvSpPr>
        <p:spPr>
          <a:xfrm>
            <a:off x="457200" y="2362200"/>
            <a:ext cx="7481984" cy="58477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200" dirty="0">
                <a:solidFill>
                  <a:srgbClr val="FFFF00"/>
                </a:solidFill>
                <a:latin typeface="Gill Sans MT"/>
                <a:ea typeface="Gill Sans MT"/>
                <a:cs typeface="Gill Sans MT"/>
                <a:sym typeface="Gill Sans MT"/>
              </a:rPr>
              <a:t>We </a:t>
            </a:r>
            <a:r>
              <a:rPr lang="en-US" sz="3200" dirty="0" smtClean="0">
                <a:solidFill>
                  <a:srgbClr val="FFFF00"/>
                </a:solidFill>
                <a:latin typeface="Gill Sans MT"/>
                <a:ea typeface="Gill Sans MT"/>
                <a:cs typeface="Gill Sans MT"/>
                <a:sym typeface="Gill Sans MT"/>
              </a:rPr>
              <a:t>asked 40 people in each city</a:t>
            </a:r>
            <a:endParaRPr lang="en-US" sz="3200" dirty="0">
              <a:solidFill>
                <a:srgbClr val="FFFF00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  <p:sp>
        <p:nvSpPr>
          <p:cNvPr id="141" name="Shape 141"/>
          <p:cNvSpPr txBox="1"/>
          <p:nvPr/>
        </p:nvSpPr>
        <p:spPr>
          <a:xfrm>
            <a:off x="762000" y="4965510"/>
            <a:ext cx="7881259" cy="107721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200" dirty="0">
                <a:solidFill>
                  <a:srgbClr val="FFFF00"/>
                </a:solidFill>
                <a:latin typeface="Gill Sans MT"/>
                <a:ea typeface="Gill Sans MT"/>
                <a:cs typeface="Gill Sans MT"/>
                <a:sym typeface="Gill Sans MT"/>
              </a:rPr>
              <a:t>Difference in means is </a:t>
            </a:r>
            <a:r>
              <a:rPr lang="en-US" sz="3200" dirty="0" smtClean="0">
                <a:solidFill>
                  <a:srgbClr val="FFFF00"/>
                </a:solidFill>
                <a:latin typeface="Gill Sans MT"/>
                <a:ea typeface="Gill Sans MT"/>
                <a:cs typeface="Gill Sans MT"/>
                <a:sym typeface="Gill Sans MT"/>
              </a:rPr>
              <a:t>8.6. </a:t>
            </a:r>
            <a:endParaRPr lang="en-US" sz="3200" dirty="0">
              <a:solidFill>
                <a:srgbClr val="FFFF00"/>
              </a:solidFill>
              <a:latin typeface="Gill Sans MT"/>
              <a:ea typeface="Gill Sans MT"/>
              <a:cs typeface="Gill Sans MT"/>
              <a:sym typeface="Gill Sans MT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200" dirty="0">
                <a:solidFill>
                  <a:srgbClr val="FFFF00"/>
                </a:solidFill>
                <a:latin typeface="Gill Sans MT"/>
                <a:ea typeface="Gill Sans MT"/>
                <a:cs typeface="Gill Sans MT"/>
                <a:sym typeface="Gill Sans MT"/>
              </a:rPr>
              <a:t>			Is that </a:t>
            </a:r>
            <a:r>
              <a:rPr lang="en-US" sz="3200" b="1" i="1" dirty="0">
                <a:solidFill>
                  <a:srgbClr val="FF0000"/>
                </a:solidFill>
                <a:latin typeface="Gill Sans MT"/>
                <a:ea typeface="Gill Sans MT"/>
                <a:cs typeface="Gill Sans MT"/>
                <a:sym typeface="Gill Sans MT"/>
              </a:rPr>
              <a:t>significantly</a:t>
            </a:r>
            <a:r>
              <a:rPr lang="en-US" sz="3200" b="1" i="1" dirty="0">
                <a:solidFill>
                  <a:srgbClr val="FFFF00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3200" dirty="0">
                <a:solidFill>
                  <a:srgbClr val="FFFF00"/>
                </a:solidFill>
                <a:latin typeface="Gill Sans MT"/>
                <a:ea typeface="Gill Sans MT"/>
                <a:cs typeface="Gill Sans MT"/>
                <a:sym typeface="Gill Sans MT"/>
              </a:rPr>
              <a:t>different?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1990928" y="3071639"/>
                <a:ext cx="5083892" cy="11079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360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600" b="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e>
                      <m:sub>
                        <m:r>
                          <a:rPr lang="en-US" sz="36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𝐶𝐿𝑇</m:t>
                        </m:r>
                      </m:sub>
                    </m:sSub>
                  </m:oMath>
                </a14:m>
                <a:r>
                  <a:rPr lang="en-US" sz="3600" dirty="0" smtClean="0">
                    <a:solidFill>
                      <a:srgbClr val="FFFF00"/>
                    </a:solidFill>
                  </a:rPr>
                  <a:t> = 33.5;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36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6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e>
                      <m:sub>
                        <m:r>
                          <a:rPr lang="en-US" sz="36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𝐴𝑇𝐿</m:t>
                        </m:r>
                      </m:sub>
                    </m:sSub>
                  </m:oMath>
                </a14:m>
                <a:r>
                  <a:rPr lang="en-US" sz="3600" dirty="0">
                    <a:solidFill>
                      <a:srgbClr val="FFFF00"/>
                    </a:solidFill>
                  </a:rPr>
                  <a:t> = </a:t>
                </a:r>
                <a:r>
                  <a:rPr lang="en-US" sz="3600" dirty="0" smtClean="0">
                    <a:solidFill>
                      <a:srgbClr val="FFFF00"/>
                    </a:solidFill>
                  </a:rPr>
                  <a:t>24.9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36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𝐶𝐿𝑇</m:t>
                        </m:r>
                      </m:sub>
                    </m:sSub>
                    <m:r>
                      <a:rPr lang="en-US" sz="3600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sz="3600" dirty="0">
                        <a:solidFill>
                          <a:srgbClr val="FFFF00"/>
                        </a:solidFill>
                      </a:rPr>
                      <m:t>5</m:t>
                    </m:r>
                    <m:r>
                      <m:rPr>
                        <m:nor/>
                      </m:rPr>
                      <a:rPr lang="en-US" sz="3600" b="0" i="0" dirty="0" smtClean="0">
                        <a:solidFill>
                          <a:srgbClr val="FFFF00"/>
                        </a:solidFill>
                      </a:rPr>
                      <m:t>.7</m:t>
                    </m:r>
                    <m:r>
                      <a:rPr lang="en-US" sz="3600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;    </m:t>
                    </m:r>
                    <m:sSub>
                      <m:sSubPr>
                        <m:ctrlPr>
                          <a:rPr lang="en-US" sz="36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36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𝐴𝑇𝐿</m:t>
                        </m:r>
                      </m:sub>
                    </m:sSub>
                    <m:r>
                      <a:rPr lang="en-US" sz="360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3600" dirty="0" smtClean="0">
                    <a:solidFill>
                      <a:srgbClr val="FFFF00"/>
                    </a:solidFill>
                  </a:rPr>
                  <a:t> 9.9</a:t>
                </a:r>
                <a:endParaRPr lang="en-US" sz="3600" dirty="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0928" y="3071639"/>
                <a:ext cx="5083892" cy="1107996"/>
              </a:xfrm>
              <a:prstGeom prst="rect">
                <a:avLst/>
              </a:prstGeom>
              <a:blipFill>
                <a:blip r:embed="rId3"/>
                <a:stretch>
                  <a:fillRect l="-240" t="-12637" r="-1079" b="-236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/>
          <p:nvPr/>
        </p:nvSpPr>
        <p:spPr>
          <a:xfrm>
            <a:off x="228600" y="228600"/>
            <a:ext cx="7696199" cy="64633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6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T test for difference of means</a:t>
            </a:r>
          </a:p>
        </p:txBody>
      </p:sp>
      <p:sp>
        <p:nvSpPr>
          <p:cNvPr id="149" name="Shape 149"/>
          <p:cNvSpPr txBox="1"/>
          <p:nvPr/>
        </p:nvSpPr>
        <p:spPr>
          <a:xfrm>
            <a:off x="844379" y="963800"/>
            <a:ext cx="5972100" cy="2246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Requires three things:</a:t>
            </a:r>
          </a:p>
          <a:p>
            <a:pPr marL="0" marR="0" lvl="0" indent="0" algn="l" rtl="0">
              <a:spcBef>
                <a:spcPts val="0"/>
              </a:spcBef>
              <a:buClr>
                <a:srgbClr val="FFFF66"/>
              </a:buClr>
              <a:buSzPct val="100000"/>
              <a:buFont typeface="Arial"/>
              <a:buChar char="•"/>
            </a:pPr>
            <a:r>
              <a:rPr lang="en-US" sz="28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Means</a:t>
            </a:r>
          </a:p>
          <a:p>
            <a:pPr marL="0" marR="0" lvl="0" indent="0" algn="l" rtl="0">
              <a:spcBef>
                <a:spcPts val="0"/>
              </a:spcBef>
              <a:buClr>
                <a:srgbClr val="FFFF66"/>
              </a:buClr>
              <a:buSzPct val="100000"/>
              <a:buFont typeface="Arial"/>
              <a:buChar char="•"/>
            </a:pPr>
            <a:r>
              <a:rPr lang="en-US" sz="28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Standard deviation</a:t>
            </a:r>
          </a:p>
          <a:p>
            <a:pPr marL="0" marR="0" lvl="0" indent="0" algn="l" rtl="0">
              <a:spcBef>
                <a:spcPts val="0"/>
              </a:spcBef>
              <a:buClr>
                <a:srgbClr val="FFFF66"/>
              </a:buClr>
              <a:buSzPct val="100000"/>
              <a:buFont typeface="Arial"/>
              <a:buChar char="•"/>
            </a:pPr>
            <a:r>
              <a:rPr lang="en-US" sz="28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Sample size</a:t>
            </a:r>
          </a:p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2800">
              <a:solidFill>
                <a:srgbClr val="FFFF66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  <p:pic>
        <p:nvPicPr>
          <p:cNvPr id="150" name="Shape 1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8200" y="3000375"/>
            <a:ext cx="3089275" cy="1904999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  <p:cxnSp>
        <p:nvCxnSpPr>
          <p:cNvPr id="151" name="Shape 151"/>
          <p:cNvCxnSpPr/>
          <p:nvPr/>
        </p:nvCxnSpPr>
        <p:spPr>
          <a:xfrm rot="10800000">
            <a:off x="4190999" y="3465492"/>
            <a:ext cx="762000" cy="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stealth" w="lg" len="lg"/>
          </a:ln>
        </p:spPr>
      </p:cxnSp>
      <p:sp>
        <p:nvSpPr>
          <p:cNvPr id="152" name="Shape 152"/>
          <p:cNvSpPr txBox="1"/>
          <p:nvPr/>
        </p:nvSpPr>
        <p:spPr>
          <a:xfrm>
            <a:off x="4876800" y="3210580"/>
            <a:ext cx="3652474" cy="52321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rgbClr val="FF0000"/>
                </a:solidFill>
                <a:latin typeface="Gill Sans MT"/>
                <a:ea typeface="Gill Sans MT"/>
                <a:cs typeface="Gill Sans MT"/>
                <a:sym typeface="Gill Sans MT"/>
              </a:rPr>
              <a:t>The difference in means</a:t>
            </a:r>
          </a:p>
        </p:txBody>
      </p:sp>
      <p:cxnSp>
        <p:nvCxnSpPr>
          <p:cNvPr id="153" name="Shape 153"/>
          <p:cNvCxnSpPr/>
          <p:nvPr/>
        </p:nvCxnSpPr>
        <p:spPr>
          <a:xfrm rot="10800000">
            <a:off x="4190999" y="4456092"/>
            <a:ext cx="762000" cy="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stealth" w="lg" len="lg"/>
          </a:ln>
        </p:spPr>
      </p:cxnSp>
      <p:sp>
        <p:nvSpPr>
          <p:cNvPr id="154" name="Shape 154"/>
          <p:cNvSpPr txBox="1"/>
          <p:nvPr/>
        </p:nvSpPr>
        <p:spPr>
          <a:xfrm>
            <a:off x="4953000" y="4151300"/>
            <a:ext cx="3889800" cy="954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rgbClr val="FF0000"/>
                </a:solidFill>
                <a:latin typeface="Gill Sans MT"/>
                <a:ea typeface="Gill Sans MT"/>
                <a:cs typeface="Gill Sans MT"/>
                <a:sym typeface="Gill Sans MT"/>
              </a:rPr>
              <a:t>Standard error of the</a:t>
            </a:r>
            <a:br>
              <a:rPr lang="en-US" sz="2800">
                <a:solidFill>
                  <a:srgbClr val="FF0000"/>
                </a:solidFill>
                <a:latin typeface="Gill Sans MT"/>
                <a:ea typeface="Gill Sans MT"/>
                <a:cs typeface="Gill Sans MT"/>
                <a:sym typeface="Gill Sans MT"/>
              </a:rPr>
            </a:br>
            <a:r>
              <a:rPr lang="en-US" sz="2800">
                <a:solidFill>
                  <a:srgbClr val="FF0000"/>
                </a:solidFill>
                <a:latin typeface="Gill Sans MT"/>
                <a:ea typeface="Gill Sans MT"/>
                <a:cs typeface="Gill Sans MT"/>
                <a:sym typeface="Gill Sans MT"/>
              </a:rPr>
              <a:t>difference</a:t>
            </a:r>
          </a:p>
        </p:txBody>
      </p:sp>
      <p:sp>
        <p:nvSpPr>
          <p:cNvPr id="155" name="Shape 155"/>
          <p:cNvSpPr txBox="1"/>
          <p:nvPr/>
        </p:nvSpPr>
        <p:spPr>
          <a:xfrm>
            <a:off x="342900" y="5318076"/>
            <a:ext cx="8458200" cy="138499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The equation answers this question: is the difference between these means greater than the difference we’d expect from two samples of the same population?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 txBox="1"/>
          <p:nvPr/>
        </p:nvSpPr>
        <p:spPr>
          <a:xfrm>
            <a:off x="742545" y="797668"/>
            <a:ext cx="7696199" cy="120032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6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But wait, what’s the standard error of the difference?</a:t>
            </a:r>
          </a:p>
        </p:txBody>
      </p:sp>
      <p:sp>
        <p:nvSpPr>
          <p:cNvPr id="162" name="Shape 162"/>
          <p:cNvSpPr txBox="1"/>
          <p:nvPr/>
        </p:nvSpPr>
        <p:spPr>
          <a:xfrm>
            <a:off x="1247646" y="2626182"/>
            <a:ext cx="6262200" cy="646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600" i="1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That’s where the fun begins…</a:t>
            </a:r>
          </a:p>
        </p:txBody>
      </p:sp>
      <p:pic>
        <p:nvPicPr>
          <p:cNvPr id="163" name="Shape 1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10489" y="3428025"/>
            <a:ext cx="4938983" cy="31085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 txBox="1"/>
          <p:nvPr/>
        </p:nvSpPr>
        <p:spPr>
          <a:xfrm>
            <a:off x="228600" y="228600"/>
            <a:ext cx="7696199" cy="64633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6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If your variances are </a:t>
            </a:r>
            <a:r>
              <a:rPr lang="en-US" sz="3600" b="1" i="1">
                <a:solidFill>
                  <a:srgbClr val="FF0000"/>
                </a:solidFill>
                <a:latin typeface="Gill Sans MT"/>
                <a:ea typeface="Gill Sans MT"/>
                <a:cs typeface="Gill Sans MT"/>
                <a:sym typeface="Gill Sans MT"/>
              </a:rPr>
              <a:t>unequal</a:t>
            </a:r>
            <a:r>
              <a:rPr lang="en-US" sz="36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:</a:t>
            </a:r>
          </a:p>
        </p:txBody>
      </p:sp>
      <p:sp>
        <p:nvSpPr>
          <p:cNvPr id="170" name="Shape 170"/>
          <p:cNvSpPr txBox="1"/>
          <p:nvPr/>
        </p:nvSpPr>
        <p:spPr>
          <a:xfrm>
            <a:off x="1524000" y="1905000"/>
            <a:ext cx="4799647" cy="1911036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>
                <a:latin typeface="Gill Sans MT"/>
                <a:ea typeface="Gill Sans MT"/>
                <a:cs typeface="Gill Sans MT"/>
                <a:sym typeface="Gill Sans MT"/>
              </a:rPr>
              <a:t> </a:t>
            </a:r>
          </a:p>
        </p:txBody>
      </p:sp>
      <p:sp>
        <p:nvSpPr>
          <p:cNvPr id="171" name="Shape 171"/>
          <p:cNvSpPr txBox="1"/>
          <p:nvPr/>
        </p:nvSpPr>
        <p:spPr>
          <a:xfrm>
            <a:off x="381000" y="4252900"/>
            <a:ext cx="8517900" cy="1385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How do you know if your variances are unequal?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	You can use an F test (var.test in R)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	For this example, just use your best guess.</a:t>
            </a:r>
          </a:p>
        </p:txBody>
      </p:sp>
      <p:sp>
        <p:nvSpPr>
          <p:cNvPr id="172" name="Shape 172"/>
          <p:cNvSpPr txBox="1"/>
          <p:nvPr/>
        </p:nvSpPr>
        <p:spPr>
          <a:xfrm>
            <a:off x="685800" y="1139417"/>
            <a:ext cx="7660494" cy="58477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2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Create a </a:t>
            </a:r>
            <a:r>
              <a:rPr lang="en-US" sz="3200" b="1" i="1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separate variance estimate (SVE)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515</TotalTime>
  <Words>659</Words>
  <Application>Microsoft Office PowerPoint</Application>
  <PresentationFormat>On-screen Show (4:3)</PresentationFormat>
  <Paragraphs>164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Calibri</vt:lpstr>
      <vt:lpstr>Gill Sans MT</vt:lpstr>
      <vt:lpstr>Noto Sans Symbols</vt:lpstr>
      <vt:lpstr>Cambria Math</vt:lpstr>
      <vt:lpstr>Arial</vt:lpstr>
      <vt:lpstr>Office Theme</vt:lpstr>
      <vt:lpstr>Two sample tests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Two sample tests</dc:title>
  <dc:creator>Gerald Shannon</dc:creator>
  <cp:lastModifiedBy>Jerry Shannon</cp:lastModifiedBy>
  <cp:revision>8</cp:revision>
  <dcterms:modified xsi:type="dcterms:W3CDTF">2017-10-20T16:07:26Z</dcterms:modified>
</cp:coreProperties>
</file>